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90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7" r:id="rId6"/>
    <p:sldId id="262" r:id="rId7"/>
    <p:sldId id="263" r:id="rId8"/>
    <p:sldId id="268" r:id="rId9"/>
    <p:sldId id="264" r:id="rId10"/>
    <p:sldId id="265" r:id="rId11"/>
    <p:sldId id="266" r:id="rId12"/>
    <p:sldId id="272" r:id="rId13"/>
    <p:sldId id="269" r:id="rId14"/>
    <p:sldId id="270" r:id="rId15"/>
    <p:sldId id="271" r:id="rId16"/>
  </p:sldIdLst>
  <p:sldSz cx="12192000" cy="6858000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H6481GHjh3/0XlLhoS7Zg==" hashData="Py7l/8gXj2Bq2i+LhgTs6aXiA53EpLyVWdL9pYslaRm7vcBJ1eGk1X6rhVr/ERkSwVBHo3EB2s+OlvySiN7LZQ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19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D31E4-0206-4BA0-AFA8-E961CCFECBB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66D217-ABE8-462A-86A0-DE6A00AF83F1}">
      <dgm:prSet/>
      <dgm:spPr/>
      <dgm:t>
        <a:bodyPr/>
        <a:lstStyle/>
        <a:p>
          <a:r>
            <a:rPr lang="en-US" dirty="0"/>
            <a:t>1. It determines the economic, social, physical and environmental possibilities of new town project. </a:t>
          </a:r>
        </a:p>
      </dgm:t>
    </dgm:pt>
    <dgm:pt modelId="{26BF7808-9628-4AFD-B527-D88BA3F3E74F}" type="parTrans" cxnId="{6E55F030-C13F-4E16-903A-8596D24BC69D}">
      <dgm:prSet/>
      <dgm:spPr/>
      <dgm:t>
        <a:bodyPr/>
        <a:lstStyle/>
        <a:p>
          <a:endParaRPr lang="en-US"/>
        </a:p>
      </dgm:t>
    </dgm:pt>
    <dgm:pt modelId="{FE271BEC-4597-48A2-A631-16D0CA3F51C4}" type="sibTrans" cxnId="{6E55F030-C13F-4E16-903A-8596D24BC69D}">
      <dgm:prSet/>
      <dgm:spPr/>
      <dgm:t>
        <a:bodyPr/>
        <a:lstStyle/>
        <a:p>
          <a:endParaRPr lang="en-US"/>
        </a:p>
      </dgm:t>
    </dgm:pt>
    <dgm:pt modelId="{A684014B-BE20-4670-A033-E52ADE927ADF}">
      <dgm:prSet/>
      <dgm:spPr/>
      <dgm:t>
        <a:bodyPr/>
        <a:lstStyle/>
        <a:p>
          <a:r>
            <a:rPr lang="en-US" dirty="0"/>
            <a:t>2. It is related to considering potential problems of population, physical surroundings and climate. </a:t>
          </a:r>
        </a:p>
      </dgm:t>
    </dgm:pt>
    <dgm:pt modelId="{1C680BDF-2946-4156-BD5A-CA5A195BFECD}" type="parTrans" cxnId="{765B8228-59DC-48BE-B31B-EA6E20AA054D}">
      <dgm:prSet/>
      <dgm:spPr/>
      <dgm:t>
        <a:bodyPr/>
        <a:lstStyle/>
        <a:p>
          <a:endParaRPr lang="en-US"/>
        </a:p>
      </dgm:t>
    </dgm:pt>
    <dgm:pt modelId="{7B00D0E3-0C33-4111-AB58-FC22731DBCC3}" type="sibTrans" cxnId="{765B8228-59DC-48BE-B31B-EA6E20AA054D}">
      <dgm:prSet/>
      <dgm:spPr/>
      <dgm:t>
        <a:bodyPr/>
        <a:lstStyle/>
        <a:p>
          <a:endParaRPr lang="en-US"/>
        </a:p>
      </dgm:t>
    </dgm:pt>
    <dgm:pt modelId="{AE8FF9AB-56B1-4563-A060-247269DA916B}">
      <dgm:prSet/>
      <dgm:spPr/>
      <dgm:t>
        <a:bodyPr/>
        <a:lstStyle/>
        <a:p>
          <a:r>
            <a:rPr lang="en-US" dirty="0"/>
            <a:t>3. The first regional feasibility study should be followed by more detailed study of the selected site. </a:t>
          </a:r>
        </a:p>
      </dgm:t>
    </dgm:pt>
    <dgm:pt modelId="{2F49C6C5-F870-4567-BD4B-DC53830B2850}" type="parTrans" cxnId="{E9406826-9D25-4A6D-9A84-C537893C545A}">
      <dgm:prSet/>
      <dgm:spPr/>
      <dgm:t>
        <a:bodyPr/>
        <a:lstStyle/>
        <a:p>
          <a:endParaRPr lang="en-US"/>
        </a:p>
      </dgm:t>
    </dgm:pt>
    <dgm:pt modelId="{91E9E352-AAB3-4BE7-8343-481E4EDB918D}" type="sibTrans" cxnId="{E9406826-9D25-4A6D-9A84-C537893C545A}">
      <dgm:prSet/>
      <dgm:spPr/>
      <dgm:t>
        <a:bodyPr/>
        <a:lstStyle/>
        <a:p>
          <a:endParaRPr lang="en-US"/>
        </a:p>
      </dgm:t>
    </dgm:pt>
    <dgm:pt modelId="{22881B05-D8AE-457A-BB15-BA7032FCE137}">
      <dgm:prSet/>
      <dgm:spPr/>
      <dgm:t>
        <a:bodyPr/>
        <a:lstStyle/>
        <a:p>
          <a:r>
            <a:rPr lang="en-US" dirty="0"/>
            <a:t>4. A feasibility study of a site close to a metropolitan area may involve more aspects and be more expensive and longer than one conducted on rural site. </a:t>
          </a:r>
        </a:p>
      </dgm:t>
    </dgm:pt>
    <dgm:pt modelId="{1E940A80-D364-41C0-AA5B-995D5E4E1C1B}" type="parTrans" cxnId="{AD94FD46-53A7-4E87-843B-C09593B639E2}">
      <dgm:prSet/>
      <dgm:spPr/>
      <dgm:t>
        <a:bodyPr/>
        <a:lstStyle/>
        <a:p>
          <a:endParaRPr lang="en-US"/>
        </a:p>
      </dgm:t>
    </dgm:pt>
    <dgm:pt modelId="{EEB170D0-59C3-4EDB-B699-4CD23604E555}" type="sibTrans" cxnId="{AD94FD46-53A7-4E87-843B-C09593B639E2}">
      <dgm:prSet/>
      <dgm:spPr/>
      <dgm:t>
        <a:bodyPr/>
        <a:lstStyle/>
        <a:p>
          <a:endParaRPr lang="en-US"/>
        </a:p>
      </dgm:t>
    </dgm:pt>
    <dgm:pt modelId="{D559544D-2979-41FF-ACB9-3D64AF364082}" type="pres">
      <dgm:prSet presAssocID="{4FBD31E4-0206-4BA0-AFA8-E961CCFECBBA}" presName="linear" presStyleCnt="0">
        <dgm:presLayoutVars>
          <dgm:animLvl val="lvl"/>
          <dgm:resizeHandles val="exact"/>
        </dgm:presLayoutVars>
      </dgm:prSet>
      <dgm:spPr/>
    </dgm:pt>
    <dgm:pt modelId="{3019E2F2-B7B5-485E-9D7F-DE06120A7B49}" type="pres">
      <dgm:prSet presAssocID="{5166D217-ABE8-462A-86A0-DE6A00AF83F1}" presName="parentText" presStyleLbl="node1" presStyleIdx="0" presStyleCnt="4" custScaleY="143774">
        <dgm:presLayoutVars>
          <dgm:chMax val="0"/>
          <dgm:bulletEnabled val="1"/>
        </dgm:presLayoutVars>
      </dgm:prSet>
      <dgm:spPr/>
    </dgm:pt>
    <dgm:pt modelId="{1B487EC0-5702-445C-89FF-2B4E23E3322E}" type="pres">
      <dgm:prSet presAssocID="{FE271BEC-4597-48A2-A631-16D0CA3F51C4}" presName="spacer" presStyleCnt="0"/>
      <dgm:spPr/>
    </dgm:pt>
    <dgm:pt modelId="{13435749-156D-492D-AB0B-41712CECBD5A}" type="pres">
      <dgm:prSet presAssocID="{A684014B-BE20-4670-A033-E52ADE927ADF}" presName="parentText" presStyleLbl="node1" presStyleIdx="1" presStyleCnt="4" custScaleY="143774">
        <dgm:presLayoutVars>
          <dgm:chMax val="0"/>
          <dgm:bulletEnabled val="1"/>
        </dgm:presLayoutVars>
      </dgm:prSet>
      <dgm:spPr/>
    </dgm:pt>
    <dgm:pt modelId="{67E784F9-EA8C-4C1C-B365-7FB37099B69B}" type="pres">
      <dgm:prSet presAssocID="{7B00D0E3-0C33-4111-AB58-FC22731DBCC3}" presName="spacer" presStyleCnt="0"/>
      <dgm:spPr/>
    </dgm:pt>
    <dgm:pt modelId="{7C44E798-D07C-4ED6-865D-86A850828279}" type="pres">
      <dgm:prSet presAssocID="{AE8FF9AB-56B1-4563-A060-247269DA916B}" presName="parentText" presStyleLbl="node1" presStyleIdx="2" presStyleCnt="4" custScaleY="143774">
        <dgm:presLayoutVars>
          <dgm:chMax val="0"/>
          <dgm:bulletEnabled val="1"/>
        </dgm:presLayoutVars>
      </dgm:prSet>
      <dgm:spPr/>
    </dgm:pt>
    <dgm:pt modelId="{863BCBF1-F33D-4D9A-A109-93C39BFFDD86}" type="pres">
      <dgm:prSet presAssocID="{91E9E352-AAB3-4BE7-8343-481E4EDB918D}" presName="spacer" presStyleCnt="0"/>
      <dgm:spPr/>
    </dgm:pt>
    <dgm:pt modelId="{94678BD7-D34A-4D49-B739-969900A9BE93}" type="pres">
      <dgm:prSet presAssocID="{22881B05-D8AE-457A-BB15-BA7032FCE137}" presName="parentText" presStyleLbl="node1" presStyleIdx="3" presStyleCnt="4" custScaleY="143774">
        <dgm:presLayoutVars>
          <dgm:chMax val="0"/>
          <dgm:bulletEnabled val="1"/>
        </dgm:presLayoutVars>
      </dgm:prSet>
      <dgm:spPr/>
    </dgm:pt>
  </dgm:ptLst>
  <dgm:cxnLst>
    <dgm:cxn modelId="{E9406826-9D25-4A6D-9A84-C537893C545A}" srcId="{4FBD31E4-0206-4BA0-AFA8-E961CCFECBBA}" destId="{AE8FF9AB-56B1-4563-A060-247269DA916B}" srcOrd="2" destOrd="0" parTransId="{2F49C6C5-F870-4567-BD4B-DC53830B2850}" sibTransId="{91E9E352-AAB3-4BE7-8343-481E4EDB918D}"/>
    <dgm:cxn modelId="{765B8228-59DC-48BE-B31B-EA6E20AA054D}" srcId="{4FBD31E4-0206-4BA0-AFA8-E961CCFECBBA}" destId="{A684014B-BE20-4670-A033-E52ADE927ADF}" srcOrd="1" destOrd="0" parTransId="{1C680BDF-2946-4156-BD5A-CA5A195BFECD}" sibTransId="{7B00D0E3-0C33-4111-AB58-FC22731DBCC3}"/>
    <dgm:cxn modelId="{C2124D2F-21EA-4C25-AF7E-2259A57145E4}" type="presOf" srcId="{22881B05-D8AE-457A-BB15-BA7032FCE137}" destId="{94678BD7-D34A-4D49-B739-969900A9BE93}" srcOrd="0" destOrd="0" presId="urn:microsoft.com/office/officeart/2005/8/layout/vList2"/>
    <dgm:cxn modelId="{6E55F030-C13F-4E16-903A-8596D24BC69D}" srcId="{4FBD31E4-0206-4BA0-AFA8-E961CCFECBBA}" destId="{5166D217-ABE8-462A-86A0-DE6A00AF83F1}" srcOrd="0" destOrd="0" parTransId="{26BF7808-9628-4AFD-B527-D88BA3F3E74F}" sibTransId="{FE271BEC-4597-48A2-A631-16D0CA3F51C4}"/>
    <dgm:cxn modelId="{16D04A32-C1B1-47A4-AC61-2ACE8FC0C8C4}" type="presOf" srcId="{AE8FF9AB-56B1-4563-A060-247269DA916B}" destId="{7C44E798-D07C-4ED6-865D-86A850828279}" srcOrd="0" destOrd="0" presId="urn:microsoft.com/office/officeart/2005/8/layout/vList2"/>
    <dgm:cxn modelId="{EEB8C544-DFB6-4A15-B1CB-A012B578B3F8}" type="presOf" srcId="{4FBD31E4-0206-4BA0-AFA8-E961CCFECBBA}" destId="{D559544D-2979-41FF-ACB9-3D64AF364082}" srcOrd="0" destOrd="0" presId="urn:microsoft.com/office/officeart/2005/8/layout/vList2"/>
    <dgm:cxn modelId="{AD94FD46-53A7-4E87-843B-C09593B639E2}" srcId="{4FBD31E4-0206-4BA0-AFA8-E961CCFECBBA}" destId="{22881B05-D8AE-457A-BB15-BA7032FCE137}" srcOrd="3" destOrd="0" parTransId="{1E940A80-D364-41C0-AA5B-995D5E4E1C1B}" sibTransId="{EEB170D0-59C3-4EDB-B699-4CD23604E555}"/>
    <dgm:cxn modelId="{E8B64E8F-D6D8-4C67-930C-24280A10172A}" type="presOf" srcId="{5166D217-ABE8-462A-86A0-DE6A00AF83F1}" destId="{3019E2F2-B7B5-485E-9D7F-DE06120A7B49}" srcOrd="0" destOrd="0" presId="urn:microsoft.com/office/officeart/2005/8/layout/vList2"/>
    <dgm:cxn modelId="{AB9D75FB-0543-433F-B6E0-03283330BD1A}" type="presOf" srcId="{A684014B-BE20-4670-A033-E52ADE927ADF}" destId="{13435749-156D-492D-AB0B-41712CECBD5A}" srcOrd="0" destOrd="0" presId="urn:microsoft.com/office/officeart/2005/8/layout/vList2"/>
    <dgm:cxn modelId="{8870E60A-30DB-42A1-AF0F-F74796AB932A}" type="presParOf" srcId="{D559544D-2979-41FF-ACB9-3D64AF364082}" destId="{3019E2F2-B7B5-485E-9D7F-DE06120A7B49}" srcOrd="0" destOrd="0" presId="urn:microsoft.com/office/officeart/2005/8/layout/vList2"/>
    <dgm:cxn modelId="{EA3A3F79-A906-4669-845D-AC5F5A1736D2}" type="presParOf" srcId="{D559544D-2979-41FF-ACB9-3D64AF364082}" destId="{1B487EC0-5702-445C-89FF-2B4E23E3322E}" srcOrd="1" destOrd="0" presId="urn:microsoft.com/office/officeart/2005/8/layout/vList2"/>
    <dgm:cxn modelId="{A8BAFF38-2772-451F-A42A-B70D6DF2A499}" type="presParOf" srcId="{D559544D-2979-41FF-ACB9-3D64AF364082}" destId="{13435749-156D-492D-AB0B-41712CECBD5A}" srcOrd="2" destOrd="0" presId="urn:microsoft.com/office/officeart/2005/8/layout/vList2"/>
    <dgm:cxn modelId="{5389DC01-69F6-4330-B899-BDEE028A211F}" type="presParOf" srcId="{D559544D-2979-41FF-ACB9-3D64AF364082}" destId="{67E784F9-EA8C-4C1C-B365-7FB37099B69B}" srcOrd="3" destOrd="0" presId="urn:microsoft.com/office/officeart/2005/8/layout/vList2"/>
    <dgm:cxn modelId="{5A0ABEBD-662B-4F0C-AB71-5D17A7D9966E}" type="presParOf" srcId="{D559544D-2979-41FF-ACB9-3D64AF364082}" destId="{7C44E798-D07C-4ED6-865D-86A850828279}" srcOrd="4" destOrd="0" presId="urn:microsoft.com/office/officeart/2005/8/layout/vList2"/>
    <dgm:cxn modelId="{97BBEFD6-37D1-43D8-8231-AD402022F383}" type="presParOf" srcId="{D559544D-2979-41FF-ACB9-3D64AF364082}" destId="{863BCBF1-F33D-4D9A-A109-93C39BFFDD86}" srcOrd="5" destOrd="0" presId="urn:microsoft.com/office/officeart/2005/8/layout/vList2"/>
    <dgm:cxn modelId="{9BB8E644-A3B0-4F0F-AB0C-C07607391EED}" type="presParOf" srcId="{D559544D-2979-41FF-ACB9-3D64AF364082}" destId="{94678BD7-D34A-4D49-B739-969900A9BE9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57091-29F5-4E1B-A03A-FD07DDA7180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A163B6-9A77-4FD0-B00A-DFACB21E1F09}">
      <dgm:prSet/>
      <dgm:spPr/>
      <dgm:t>
        <a:bodyPr/>
        <a:lstStyle/>
        <a:p>
          <a:r>
            <a:rPr lang="en-US"/>
            <a:t>Assemblage of land </a:t>
          </a:r>
        </a:p>
      </dgm:t>
    </dgm:pt>
    <dgm:pt modelId="{11D2D4E9-E557-4AE0-B6A9-DF097D6C8AB3}" type="parTrans" cxnId="{AE6625C0-10A5-4824-8DAF-B5B0B8724480}">
      <dgm:prSet/>
      <dgm:spPr/>
      <dgm:t>
        <a:bodyPr/>
        <a:lstStyle/>
        <a:p>
          <a:endParaRPr lang="en-US"/>
        </a:p>
      </dgm:t>
    </dgm:pt>
    <dgm:pt modelId="{FA802C27-A3D9-4BF8-9B6E-B6B4FF488FE1}" type="sibTrans" cxnId="{AE6625C0-10A5-4824-8DAF-B5B0B8724480}">
      <dgm:prSet/>
      <dgm:spPr/>
      <dgm:t>
        <a:bodyPr/>
        <a:lstStyle/>
        <a:p>
          <a:endParaRPr lang="en-US"/>
        </a:p>
      </dgm:t>
    </dgm:pt>
    <dgm:pt modelId="{0713BE68-097C-4053-9E5C-C823A6D580C0}">
      <dgm:prSet/>
      <dgm:spPr/>
      <dgm:t>
        <a:bodyPr/>
        <a:lstStyle/>
        <a:p>
          <a:r>
            <a:rPr lang="en-US"/>
            <a:t>Planning of land </a:t>
          </a:r>
        </a:p>
      </dgm:t>
    </dgm:pt>
    <dgm:pt modelId="{4599280A-49E1-4AB3-9F69-9AAE4137F698}" type="parTrans" cxnId="{354CD80D-5196-4EC8-931D-1685BF1A36A9}">
      <dgm:prSet/>
      <dgm:spPr/>
      <dgm:t>
        <a:bodyPr/>
        <a:lstStyle/>
        <a:p>
          <a:endParaRPr lang="en-US"/>
        </a:p>
      </dgm:t>
    </dgm:pt>
    <dgm:pt modelId="{F844FCAC-14E0-41F1-8B71-04FD69270369}" type="sibTrans" cxnId="{354CD80D-5196-4EC8-931D-1685BF1A36A9}">
      <dgm:prSet/>
      <dgm:spPr/>
      <dgm:t>
        <a:bodyPr/>
        <a:lstStyle/>
        <a:p>
          <a:endParaRPr lang="en-US"/>
        </a:p>
      </dgm:t>
    </dgm:pt>
    <dgm:pt modelId="{833B34B0-9EB0-4138-BB6F-1A6D5096CE45}">
      <dgm:prSet/>
      <dgm:spPr/>
      <dgm:t>
        <a:bodyPr/>
        <a:lstStyle/>
        <a:p>
          <a:r>
            <a:rPr lang="en-US"/>
            <a:t>Implementation of the plan and development of the site </a:t>
          </a:r>
        </a:p>
      </dgm:t>
    </dgm:pt>
    <dgm:pt modelId="{7767E62C-CDED-48B7-8250-7C89CD016917}" type="parTrans" cxnId="{22099A10-09C7-4221-A066-F75AA31D79FB}">
      <dgm:prSet/>
      <dgm:spPr/>
      <dgm:t>
        <a:bodyPr/>
        <a:lstStyle/>
        <a:p>
          <a:endParaRPr lang="en-US"/>
        </a:p>
      </dgm:t>
    </dgm:pt>
    <dgm:pt modelId="{85BEF56F-0F7B-489E-98E4-C049A7864092}" type="sibTrans" cxnId="{22099A10-09C7-4221-A066-F75AA31D79FB}">
      <dgm:prSet/>
      <dgm:spPr/>
      <dgm:t>
        <a:bodyPr/>
        <a:lstStyle/>
        <a:p>
          <a:endParaRPr lang="en-US"/>
        </a:p>
      </dgm:t>
    </dgm:pt>
    <dgm:pt modelId="{C5996D6F-7F0F-4FB2-90BA-B743D31F098C}">
      <dgm:prSet/>
      <dgm:spPr/>
      <dgm:t>
        <a:bodyPr/>
        <a:lstStyle/>
        <a:p>
          <a:r>
            <a:rPr lang="en-US"/>
            <a:t>Development of major social services and public utilities required by the new town until local government is established </a:t>
          </a:r>
        </a:p>
      </dgm:t>
    </dgm:pt>
    <dgm:pt modelId="{3EA085D3-ED45-42CB-9CA9-A754F5B38715}" type="parTrans" cxnId="{A20668EA-BE06-4BE8-8723-EB9D8DC207CA}">
      <dgm:prSet/>
      <dgm:spPr/>
      <dgm:t>
        <a:bodyPr/>
        <a:lstStyle/>
        <a:p>
          <a:endParaRPr lang="en-US"/>
        </a:p>
      </dgm:t>
    </dgm:pt>
    <dgm:pt modelId="{B7FEC602-C000-4F43-96A0-104FA06E9007}" type="sibTrans" cxnId="{A20668EA-BE06-4BE8-8723-EB9D8DC207CA}">
      <dgm:prSet/>
      <dgm:spPr/>
      <dgm:t>
        <a:bodyPr/>
        <a:lstStyle/>
        <a:p>
          <a:endParaRPr lang="en-US"/>
        </a:p>
      </dgm:t>
    </dgm:pt>
    <dgm:pt modelId="{5F50A5D9-033A-43E8-8595-618F33765309}">
      <dgm:prSet/>
      <dgm:spPr/>
      <dgm:t>
        <a:bodyPr/>
        <a:lstStyle/>
        <a:p>
          <a:r>
            <a:rPr lang="en-US"/>
            <a:t>Management of financial resources </a:t>
          </a:r>
        </a:p>
      </dgm:t>
    </dgm:pt>
    <dgm:pt modelId="{8F6BC881-52C3-4D74-8145-45BCA87D4AF9}" type="parTrans" cxnId="{DB327F04-964E-42B2-B2C5-1BEB642082D7}">
      <dgm:prSet/>
      <dgm:spPr/>
      <dgm:t>
        <a:bodyPr/>
        <a:lstStyle/>
        <a:p>
          <a:endParaRPr lang="en-US"/>
        </a:p>
      </dgm:t>
    </dgm:pt>
    <dgm:pt modelId="{B726A808-B829-4F75-B0AD-5164615674E1}" type="sibTrans" cxnId="{DB327F04-964E-42B2-B2C5-1BEB642082D7}">
      <dgm:prSet/>
      <dgm:spPr/>
      <dgm:t>
        <a:bodyPr/>
        <a:lstStyle/>
        <a:p>
          <a:endParaRPr lang="en-US"/>
        </a:p>
      </dgm:t>
    </dgm:pt>
    <dgm:pt modelId="{A1696852-3D04-4228-87FC-FF5E7DF28BBF}" type="pres">
      <dgm:prSet presAssocID="{2CA57091-29F5-4E1B-A03A-FD07DDA7180D}" presName="Name0" presStyleCnt="0">
        <dgm:presLayoutVars>
          <dgm:dir/>
          <dgm:animLvl val="lvl"/>
          <dgm:resizeHandles val="exact"/>
        </dgm:presLayoutVars>
      </dgm:prSet>
      <dgm:spPr/>
    </dgm:pt>
    <dgm:pt modelId="{52742AFE-20EB-45C3-971F-0F82C5054D21}" type="pres">
      <dgm:prSet presAssocID="{ACA163B6-9A77-4FD0-B00A-DFACB21E1F09}" presName="linNode" presStyleCnt="0"/>
      <dgm:spPr/>
    </dgm:pt>
    <dgm:pt modelId="{AF574779-76F6-4767-B14A-D5F47D1D03A3}" type="pres">
      <dgm:prSet presAssocID="{ACA163B6-9A77-4FD0-B00A-DFACB21E1F09}" presName="parentText" presStyleLbl="node1" presStyleIdx="0" presStyleCnt="5" custScaleX="262028">
        <dgm:presLayoutVars>
          <dgm:chMax val="1"/>
          <dgm:bulletEnabled val="1"/>
        </dgm:presLayoutVars>
      </dgm:prSet>
      <dgm:spPr/>
    </dgm:pt>
    <dgm:pt modelId="{982691D4-DCB2-4876-B20A-9F90A14B5150}" type="pres">
      <dgm:prSet presAssocID="{FA802C27-A3D9-4BF8-9B6E-B6B4FF488FE1}" presName="sp" presStyleCnt="0"/>
      <dgm:spPr/>
    </dgm:pt>
    <dgm:pt modelId="{B15407DF-E8B3-411F-9860-EF7BCAABDFF6}" type="pres">
      <dgm:prSet presAssocID="{0713BE68-097C-4053-9E5C-C823A6D580C0}" presName="linNode" presStyleCnt="0"/>
      <dgm:spPr/>
    </dgm:pt>
    <dgm:pt modelId="{78B3A563-A59D-4DAE-8C22-09C7E60DDCB3}" type="pres">
      <dgm:prSet presAssocID="{0713BE68-097C-4053-9E5C-C823A6D580C0}" presName="parentText" presStyleLbl="node1" presStyleIdx="1" presStyleCnt="5" custScaleX="262028">
        <dgm:presLayoutVars>
          <dgm:chMax val="1"/>
          <dgm:bulletEnabled val="1"/>
        </dgm:presLayoutVars>
      </dgm:prSet>
      <dgm:spPr/>
    </dgm:pt>
    <dgm:pt modelId="{610672EE-2C3B-4AC2-97A1-1DCD9B5AF345}" type="pres">
      <dgm:prSet presAssocID="{F844FCAC-14E0-41F1-8B71-04FD69270369}" presName="sp" presStyleCnt="0"/>
      <dgm:spPr/>
    </dgm:pt>
    <dgm:pt modelId="{0C89E3AA-8024-4F00-98A0-47B992D09604}" type="pres">
      <dgm:prSet presAssocID="{833B34B0-9EB0-4138-BB6F-1A6D5096CE45}" presName="linNode" presStyleCnt="0"/>
      <dgm:spPr/>
    </dgm:pt>
    <dgm:pt modelId="{5E4CDCD4-901A-4E21-8AC9-29CE7BE4AE90}" type="pres">
      <dgm:prSet presAssocID="{833B34B0-9EB0-4138-BB6F-1A6D5096CE45}" presName="parentText" presStyleLbl="node1" presStyleIdx="2" presStyleCnt="5" custScaleX="262028">
        <dgm:presLayoutVars>
          <dgm:chMax val="1"/>
          <dgm:bulletEnabled val="1"/>
        </dgm:presLayoutVars>
      </dgm:prSet>
      <dgm:spPr/>
    </dgm:pt>
    <dgm:pt modelId="{974E77B3-2897-4A7D-B8D8-ABA649856CC1}" type="pres">
      <dgm:prSet presAssocID="{85BEF56F-0F7B-489E-98E4-C049A7864092}" presName="sp" presStyleCnt="0"/>
      <dgm:spPr/>
    </dgm:pt>
    <dgm:pt modelId="{15085A93-BB73-4547-B61B-FC64F78A0165}" type="pres">
      <dgm:prSet presAssocID="{C5996D6F-7F0F-4FB2-90BA-B743D31F098C}" presName="linNode" presStyleCnt="0"/>
      <dgm:spPr/>
    </dgm:pt>
    <dgm:pt modelId="{2D22CE37-9E37-41C8-9233-78E37604B2BB}" type="pres">
      <dgm:prSet presAssocID="{C5996D6F-7F0F-4FB2-90BA-B743D31F098C}" presName="parentText" presStyleLbl="node1" presStyleIdx="3" presStyleCnt="5" custScaleX="262028">
        <dgm:presLayoutVars>
          <dgm:chMax val="1"/>
          <dgm:bulletEnabled val="1"/>
        </dgm:presLayoutVars>
      </dgm:prSet>
      <dgm:spPr/>
    </dgm:pt>
    <dgm:pt modelId="{51DBB9EB-D944-4F82-A100-494D618A4460}" type="pres">
      <dgm:prSet presAssocID="{B7FEC602-C000-4F43-96A0-104FA06E9007}" presName="sp" presStyleCnt="0"/>
      <dgm:spPr/>
    </dgm:pt>
    <dgm:pt modelId="{763C1A5A-6346-457E-BB5C-12C043616D53}" type="pres">
      <dgm:prSet presAssocID="{5F50A5D9-033A-43E8-8595-618F33765309}" presName="linNode" presStyleCnt="0"/>
      <dgm:spPr/>
    </dgm:pt>
    <dgm:pt modelId="{F6CBC90C-86F9-49BF-915C-CFDE487CA4C8}" type="pres">
      <dgm:prSet presAssocID="{5F50A5D9-033A-43E8-8595-618F33765309}" presName="parentText" presStyleLbl="node1" presStyleIdx="4" presStyleCnt="5" custScaleX="262028">
        <dgm:presLayoutVars>
          <dgm:chMax val="1"/>
          <dgm:bulletEnabled val="1"/>
        </dgm:presLayoutVars>
      </dgm:prSet>
      <dgm:spPr/>
    </dgm:pt>
  </dgm:ptLst>
  <dgm:cxnLst>
    <dgm:cxn modelId="{DB327F04-964E-42B2-B2C5-1BEB642082D7}" srcId="{2CA57091-29F5-4E1B-A03A-FD07DDA7180D}" destId="{5F50A5D9-033A-43E8-8595-618F33765309}" srcOrd="4" destOrd="0" parTransId="{8F6BC881-52C3-4D74-8145-45BCA87D4AF9}" sibTransId="{B726A808-B829-4F75-B0AD-5164615674E1}"/>
    <dgm:cxn modelId="{354CD80D-5196-4EC8-931D-1685BF1A36A9}" srcId="{2CA57091-29F5-4E1B-A03A-FD07DDA7180D}" destId="{0713BE68-097C-4053-9E5C-C823A6D580C0}" srcOrd="1" destOrd="0" parTransId="{4599280A-49E1-4AB3-9F69-9AAE4137F698}" sibTransId="{F844FCAC-14E0-41F1-8B71-04FD69270369}"/>
    <dgm:cxn modelId="{22099A10-09C7-4221-A066-F75AA31D79FB}" srcId="{2CA57091-29F5-4E1B-A03A-FD07DDA7180D}" destId="{833B34B0-9EB0-4138-BB6F-1A6D5096CE45}" srcOrd="2" destOrd="0" parTransId="{7767E62C-CDED-48B7-8250-7C89CD016917}" sibTransId="{85BEF56F-0F7B-489E-98E4-C049A7864092}"/>
    <dgm:cxn modelId="{813EEC19-8FD3-4642-847F-04A76DCE5BD5}" type="presOf" srcId="{5F50A5D9-033A-43E8-8595-618F33765309}" destId="{F6CBC90C-86F9-49BF-915C-CFDE487CA4C8}" srcOrd="0" destOrd="0" presId="urn:microsoft.com/office/officeart/2005/8/layout/vList5"/>
    <dgm:cxn modelId="{8D975A1C-3BBD-44D4-A27D-B4F95E32F712}" type="presOf" srcId="{833B34B0-9EB0-4138-BB6F-1A6D5096CE45}" destId="{5E4CDCD4-901A-4E21-8AC9-29CE7BE4AE90}" srcOrd="0" destOrd="0" presId="urn:microsoft.com/office/officeart/2005/8/layout/vList5"/>
    <dgm:cxn modelId="{72649722-50CA-4466-88BB-F79EFFB1B868}" type="presOf" srcId="{2CA57091-29F5-4E1B-A03A-FD07DDA7180D}" destId="{A1696852-3D04-4228-87FC-FF5E7DF28BBF}" srcOrd="0" destOrd="0" presId="urn:microsoft.com/office/officeart/2005/8/layout/vList5"/>
    <dgm:cxn modelId="{C48D2260-29B0-4F65-B33F-242513312313}" type="presOf" srcId="{C5996D6F-7F0F-4FB2-90BA-B743D31F098C}" destId="{2D22CE37-9E37-41C8-9233-78E37604B2BB}" srcOrd="0" destOrd="0" presId="urn:microsoft.com/office/officeart/2005/8/layout/vList5"/>
    <dgm:cxn modelId="{9E499E65-B985-4B6C-BA7F-17F7E48BFF72}" type="presOf" srcId="{ACA163B6-9A77-4FD0-B00A-DFACB21E1F09}" destId="{AF574779-76F6-4767-B14A-D5F47D1D03A3}" srcOrd="0" destOrd="0" presId="urn:microsoft.com/office/officeart/2005/8/layout/vList5"/>
    <dgm:cxn modelId="{8CF22079-25A9-4304-8D76-2ACC3972763C}" type="presOf" srcId="{0713BE68-097C-4053-9E5C-C823A6D580C0}" destId="{78B3A563-A59D-4DAE-8C22-09C7E60DDCB3}" srcOrd="0" destOrd="0" presId="urn:microsoft.com/office/officeart/2005/8/layout/vList5"/>
    <dgm:cxn modelId="{AE6625C0-10A5-4824-8DAF-B5B0B8724480}" srcId="{2CA57091-29F5-4E1B-A03A-FD07DDA7180D}" destId="{ACA163B6-9A77-4FD0-B00A-DFACB21E1F09}" srcOrd="0" destOrd="0" parTransId="{11D2D4E9-E557-4AE0-B6A9-DF097D6C8AB3}" sibTransId="{FA802C27-A3D9-4BF8-9B6E-B6B4FF488FE1}"/>
    <dgm:cxn modelId="{A20668EA-BE06-4BE8-8723-EB9D8DC207CA}" srcId="{2CA57091-29F5-4E1B-A03A-FD07DDA7180D}" destId="{C5996D6F-7F0F-4FB2-90BA-B743D31F098C}" srcOrd="3" destOrd="0" parTransId="{3EA085D3-ED45-42CB-9CA9-A754F5B38715}" sibTransId="{B7FEC602-C000-4F43-96A0-104FA06E9007}"/>
    <dgm:cxn modelId="{227DFAAE-E664-46B0-B975-6938D532848F}" type="presParOf" srcId="{A1696852-3D04-4228-87FC-FF5E7DF28BBF}" destId="{52742AFE-20EB-45C3-971F-0F82C5054D21}" srcOrd="0" destOrd="0" presId="urn:microsoft.com/office/officeart/2005/8/layout/vList5"/>
    <dgm:cxn modelId="{DADC4F4E-B4BA-4D29-B9F2-6F5B8AE7D3EB}" type="presParOf" srcId="{52742AFE-20EB-45C3-971F-0F82C5054D21}" destId="{AF574779-76F6-4767-B14A-D5F47D1D03A3}" srcOrd="0" destOrd="0" presId="urn:microsoft.com/office/officeart/2005/8/layout/vList5"/>
    <dgm:cxn modelId="{CF1D338C-DC81-4302-AF7B-8AE46C7753D1}" type="presParOf" srcId="{A1696852-3D04-4228-87FC-FF5E7DF28BBF}" destId="{982691D4-DCB2-4876-B20A-9F90A14B5150}" srcOrd="1" destOrd="0" presId="urn:microsoft.com/office/officeart/2005/8/layout/vList5"/>
    <dgm:cxn modelId="{95148E81-58A1-416D-9914-EB7610D4C296}" type="presParOf" srcId="{A1696852-3D04-4228-87FC-FF5E7DF28BBF}" destId="{B15407DF-E8B3-411F-9860-EF7BCAABDFF6}" srcOrd="2" destOrd="0" presId="urn:microsoft.com/office/officeart/2005/8/layout/vList5"/>
    <dgm:cxn modelId="{2896FF91-8087-43AD-9EDD-7650D18E43D6}" type="presParOf" srcId="{B15407DF-E8B3-411F-9860-EF7BCAABDFF6}" destId="{78B3A563-A59D-4DAE-8C22-09C7E60DDCB3}" srcOrd="0" destOrd="0" presId="urn:microsoft.com/office/officeart/2005/8/layout/vList5"/>
    <dgm:cxn modelId="{362B79D7-ECEC-4373-88E3-1C7929AF2CAA}" type="presParOf" srcId="{A1696852-3D04-4228-87FC-FF5E7DF28BBF}" destId="{610672EE-2C3B-4AC2-97A1-1DCD9B5AF345}" srcOrd="3" destOrd="0" presId="urn:microsoft.com/office/officeart/2005/8/layout/vList5"/>
    <dgm:cxn modelId="{87FE7C02-60BF-4036-B1E4-3944295592DD}" type="presParOf" srcId="{A1696852-3D04-4228-87FC-FF5E7DF28BBF}" destId="{0C89E3AA-8024-4F00-98A0-47B992D09604}" srcOrd="4" destOrd="0" presId="urn:microsoft.com/office/officeart/2005/8/layout/vList5"/>
    <dgm:cxn modelId="{181FBA65-A848-48F9-BE2D-8E0B43352093}" type="presParOf" srcId="{0C89E3AA-8024-4F00-98A0-47B992D09604}" destId="{5E4CDCD4-901A-4E21-8AC9-29CE7BE4AE90}" srcOrd="0" destOrd="0" presId="urn:microsoft.com/office/officeart/2005/8/layout/vList5"/>
    <dgm:cxn modelId="{1B38EC9C-AA8F-4C10-ACB6-CB56A28F78AA}" type="presParOf" srcId="{A1696852-3D04-4228-87FC-FF5E7DF28BBF}" destId="{974E77B3-2897-4A7D-B8D8-ABA649856CC1}" srcOrd="5" destOrd="0" presId="urn:microsoft.com/office/officeart/2005/8/layout/vList5"/>
    <dgm:cxn modelId="{537C416A-A1D8-4366-9F3D-AD55BE1527D6}" type="presParOf" srcId="{A1696852-3D04-4228-87FC-FF5E7DF28BBF}" destId="{15085A93-BB73-4547-B61B-FC64F78A0165}" srcOrd="6" destOrd="0" presId="urn:microsoft.com/office/officeart/2005/8/layout/vList5"/>
    <dgm:cxn modelId="{FB0B4FD4-33BC-4DA6-B921-E13C6FD05E70}" type="presParOf" srcId="{15085A93-BB73-4547-B61B-FC64F78A0165}" destId="{2D22CE37-9E37-41C8-9233-78E37604B2BB}" srcOrd="0" destOrd="0" presId="urn:microsoft.com/office/officeart/2005/8/layout/vList5"/>
    <dgm:cxn modelId="{0814CC24-8E10-4B64-B4C7-60715993415D}" type="presParOf" srcId="{A1696852-3D04-4228-87FC-FF5E7DF28BBF}" destId="{51DBB9EB-D944-4F82-A100-494D618A4460}" srcOrd="7" destOrd="0" presId="urn:microsoft.com/office/officeart/2005/8/layout/vList5"/>
    <dgm:cxn modelId="{8AD98F5E-F5D9-4A63-A54E-826EA968678A}" type="presParOf" srcId="{A1696852-3D04-4228-87FC-FF5E7DF28BBF}" destId="{763C1A5A-6346-457E-BB5C-12C043616D53}" srcOrd="8" destOrd="0" presId="urn:microsoft.com/office/officeart/2005/8/layout/vList5"/>
    <dgm:cxn modelId="{39E4B386-B1AA-4573-BAFB-45A87793651F}" type="presParOf" srcId="{763C1A5A-6346-457E-BB5C-12C043616D53}" destId="{F6CBC90C-86F9-49BF-915C-CFDE487CA4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4FDD8-B608-4332-8BF8-C130F950A1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B02155-59AC-44DF-811A-8B0E9071B80D}">
      <dgm:prSet/>
      <dgm:spPr/>
      <dgm:t>
        <a:bodyPr/>
        <a:lstStyle/>
        <a:p>
          <a:r>
            <a:rPr lang="en-US"/>
            <a:t>The government should ensure funds for community needs such as schools, medical centers, public buildings, sewerage, and roads. </a:t>
          </a:r>
        </a:p>
      </dgm:t>
    </dgm:pt>
    <dgm:pt modelId="{846CB9D5-BE13-46E3-8959-5D2F81149CB1}" type="parTrans" cxnId="{7B0D4BE8-82CD-45B2-A325-179F2B6168CB}">
      <dgm:prSet/>
      <dgm:spPr/>
      <dgm:t>
        <a:bodyPr/>
        <a:lstStyle/>
        <a:p>
          <a:endParaRPr lang="en-US"/>
        </a:p>
      </dgm:t>
    </dgm:pt>
    <dgm:pt modelId="{18962CBF-4114-40EC-90F9-51D2E25D31BB}" type="sibTrans" cxnId="{7B0D4BE8-82CD-45B2-A325-179F2B6168CB}">
      <dgm:prSet/>
      <dgm:spPr/>
      <dgm:t>
        <a:bodyPr/>
        <a:lstStyle/>
        <a:p>
          <a:endParaRPr lang="en-US"/>
        </a:p>
      </dgm:t>
    </dgm:pt>
    <dgm:pt modelId="{E603F742-F41E-48E5-8869-8FCED956B0AC}">
      <dgm:prSet/>
      <dgm:spPr/>
      <dgm:t>
        <a:bodyPr/>
        <a:lstStyle/>
        <a:p>
          <a:r>
            <a:rPr lang="en-US"/>
            <a:t>The government should also offer subsidies for low income housing. </a:t>
          </a:r>
        </a:p>
      </dgm:t>
    </dgm:pt>
    <dgm:pt modelId="{5089328D-C6C6-46F7-9C63-B5B91E10B8F0}" type="parTrans" cxnId="{3EB8BD3D-D7EA-4F20-BDD8-3C9425BB8753}">
      <dgm:prSet/>
      <dgm:spPr/>
      <dgm:t>
        <a:bodyPr/>
        <a:lstStyle/>
        <a:p>
          <a:endParaRPr lang="en-US"/>
        </a:p>
      </dgm:t>
    </dgm:pt>
    <dgm:pt modelId="{E125B987-2D25-43AA-A539-0A143892243F}" type="sibTrans" cxnId="{3EB8BD3D-D7EA-4F20-BDD8-3C9425BB8753}">
      <dgm:prSet/>
      <dgm:spPr/>
      <dgm:t>
        <a:bodyPr/>
        <a:lstStyle/>
        <a:p>
          <a:endParaRPr lang="en-US"/>
        </a:p>
      </dgm:t>
    </dgm:pt>
    <dgm:pt modelId="{6D7255EA-2E49-4A65-A5EF-4233943FFF89}">
      <dgm:prSet/>
      <dgm:spPr/>
      <dgm:t>
        <a:bodyPr/>
        <a:lstStyle/>
        <a:p>
          <a:r>
            <a:rPr lang="en-US"/>
            <a:t>Small land owners may invest in a new town corporation as shareholders. </a:t>
          </a:r>
        </a:p>
      </dgm:t>
    </dgm:pt>
    <dgm:pt modelId="{A00BB9A8-2AA7-4216-B571-085952EC7D76}" type="parTrans" cxnId="{C60F7884-6E6D-42B8-926D-F632D02FD66A}">
      <dgm:prSet/>
      <dgm:spPr/>
      <dgm:t>
        <a:bodyPr/>
        <a:lstStyle/>
        <a:p>
          <a:endParaRPr lang="en-US"/>
        </a:p>
      </dgm:t>
    </dgm:pt>
    <dgm:pt modelId="{01FA21D2-095C-405D-A30D-90DCC8F1662A}" type="sibTrans" cxnId="{C60F7884-6E6D-42B8-926D-F632D02FD66A}">
      <dgm:prSet/>
      <dgm:spPr/>
      <dgm:t>
        <a:bodyPr/>
        <a:lstStyle/>
        <a:p>
          <a:endParaRPr lang="en-US"/>
        </a:p>
      </dgm:t>
    </dgm:pt>
    <dgm:pt modelId="{A119BE98-9FD9-4D13-91CE-501F6C1CD401}">
      <dgm:prSet/>
      <dgm:spPr/>
      <dgm:t>
        <a:bodyPr/>
        <a:lstStyle/>
        <a:p>
          <a:r>
            <a:rPr lang="en-US"/>
            <a:t>After land acquisition, it may be cared for by government alone, by mutual agreement of public private agencies or returned to private party. </a:t>
          </a:r>
        </a:p>
      </dgm:t>
    </dgm:pt>
    <dgm:pt modelId="{68996A62-6783-46AE-8E4B-5E27F5CD144E}" type="parTrans" cxnId="{F110357A-BB35-4CB6-8233-492BDECA8812}">
      <dgm:prSet/>
      <dgm:spPr/>
      <dgm:t>
        <a:bodyPr/>
        <a:lstStyle/>
        <a:p>
          <a:endParaRPr lang="en-US"/>
        </a:p>
      </dgm:t>
    </dgm:pt>
    <dgm:pt modelId="{565CCD74-FF77-4A28-93F2-FD57AF1042D7}" type="sibTrans" cxnId="{F110357A-BB35-4CB6-8233-492BDECA8812}">
      <dgm:prSet/>
      <dgm:spPr/>
      <dgm:t>
        <a:bodyPr/>
        <a:lstStyle/>
        <a:p>
          <a:endParaRPr lang="en-US"/>
        </a:p>
      </dgm:t>
    </dgm:pt>
    <dgm:pt modelId="{885C8AE3-A3CD-4ECF-8B24-850BC4A7D4AC}">
      <dgm:prSet/>
      <dgm:spPr/>
      <dgm:t>
        <a:bodyPr/>
        <a:lstStyle/>
        <a:p>
          <a:r>
            <a:rPr lang="en-US"/>
            <a:t>If land assemblage were handled by the public sector, the developer would be free to find innovative techniques to reduce the price of houses or improve planning and development. </a:t>
          </a:r>
        </a:p>
      </dgm:t>
    </dgm:pt>
    <dgm:pt modelId="{6EB902DD-47DF-42D3-B0F2-8220E8B6E85A}" type="parTrans" cxnId="{3A35699C-B3B8-4D09-B745-46CFFA8B59A2}">
      <dgm:prSet/>
      <dgm:spPr/>
      <dgm:t>
        <a:bodyPr/>
        <a:lstStyle/>
        <a:p>
          <a:endParaRPr lang="en-US"/>
        </a:p>
      </dgm:t>
    </dgm:pt>
    <dgm:pt modelId="{3179AB8C-D358-48AC-9F4D-A387E0DDEDEE}" type="sibTrans" cxnId="{3A35699C-B3B8-4D09-B745-46CFFA8B59A2}">
      <dgm:prSet/>
      <dgm:spPr/>
      <dgm:t>
        <a:bodyPr/>
        <a:lstStyle/>
        <a:p>
          <a:endParaRPr lang="en-US"/>
        </a:p>
      </dgm:t>
    </dgm:pt>
    <dgm:pt modelId="{026DB80B-78D4-417E-B534-E2D86614CA4D}" type="pres">
      <dgm:prSet presAssocID="{3CA4FDD8-B608-4332-8BF8-C130F950A1B0}" presName="linear" presStyleCnt="0">
        <dgm:presLayoutVars>
          <dgm:animLvl val="lvl"/>
          <dgm:resizeHandles val="exact"/>
        </dgm:presLayoutVars>
      </dgm:prSet>
      <dgm:spPr/>
    </dgm:pt>
    <dgm:pt modelId="{E9A5FBCE-1C0D-48C2-A0DE-E5E3745925EE}" type="pres">
      <dgm:prSet presAssocID="{18B02155-59AC-44DF-811A-8B0E9071B80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3C012C4-CF40-4F50-AB20-A2BC0DC44217}" type="pres">
      <dgm:prSet presAssocID="{18962CBF-4114-40EC-90F9-51D2E25D31BB}" presName="spacer" presStyleCnt="0"/>
      <dgm:spPr/>
    </dgm:pt>
    <dgm:pt modelId="{12EB6E90-2033-4C33-B66F-72DD4FE9B287}" type="pres">
      <dgm:prSet presAssocID="{E603F742-F41E-48E5-8869-8FCED956B0A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56910FE-9435-4AF0-AC85-E284E39F200D}" type="pres">
      <dgm:prSet presAssocID="{E125B987-2D25-43AA-A539-0A143892243F}" presName="spacer" presStyleCnt="0"/>
      <dgm:spPr/>
    </dgm:pt>
    <dgm:pt modelId="{0B268A84-34F7-4902-9166-3BFA0AE648E2}" type="pres">
      <dgm:prSet presAssocID="{6D7255EA-2E49-4A65-A5EF-4233943FFF8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A29F69D-2A2F-49CA-9075-8E03B550D39B}" type="pres">
      <dgm:prSet presAssocID="{01FA21D2-095C-405D-A30D-90DCC8F1662A}" presName="spacer" presStyleCnt="0"/>
      <dgm:spPr/>
    </dgm:pt>
    <dgm:pt modelId="{B70F7640-5BFE-477E-B36A-A32BB7AF6038}" type="pres">
      <dgm:prSet presAssocID="{A119BE98-9FD9-4D13-91CE-501F6C1CD40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660172E-E911-40E7-A76B-182B562DCC4B}" type="pres">
      <dgm:prSet presAssocID="{565CCD74-FF77-4A28-93F2-FD57AF1042D7}" presName="spacer" presStyleCnt="0"/>
      <dgm:spPr/>
    </dgm:pt>
    <dgm:pt modelId="{09FBD702-728B-47DB-87CB-892A078949EA}" type="pres">
      <dgm:prSet presAssocID="{885C8AE3-A3CD-4ECF-8B24-850BC4A7D4A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4E80436-42AF-4EAF-98DC-4444F0DE8E49}" type="presOf" srcId="{885C8AE3-A3CD-4ECF-8B24-850BC4A7D4AC}" destId="{09FBD702-728B-47DB-87CB-892A078949EA}" srcOrd="0" destOrd="0" presId="urn:microsoft.com/office/officeart/2005/8/layout/vList2"/>
    <dgm:cxn modelId="{3EB8BD3D-D7EA-4F20-BDD8-3C9425BB8753}" srcId="{3CA4FDD8-B608-4332-8BF8-C130F950A1B0}" destId="{E603F742-F41E-48E5-8869-8FCED956B0AC}" srcOrd="1" destOrd="0" parTransId="{5089328D-C6C6-46F7-9C63-B5B91E10B8F0}" sibTransId="{E125B987-2D25-43AA-A539-0A143892243F}"/>
    <dgm:cxn modelId="{448B6E67-A197-4D00-89E3-88554E662CE8}" type="presOf" srcId="{3CA4FDD8-B608-4332-8BF8-C130F950A1B0}" destId="{026DB80B-78D4-417E-B534-E2D86614CA4D}" srcOrd="0" destOrd="0" presId="urn:microsoft.com/office/officeart/2005/8/layout/vList2"/>
    <dgm:cxn modelId="{F110357A-BB35-4CB6-8233-492BDECA8812}" srcId="{3CA4FDD8-B608-4332-8BF8-C130F950A1B0}" destId="{A119BE98-9FD9-4D13-91CE-501F6C1CD401}" srcOrd="3" destOrd="0" parTransId="{68996A62-6783-46AE-8E4B-5E27F5CD144E}" sibTransId="{565CCD74-FF77-4A28-93F2-FD57AF1042D7}"/>
    <dgm:cxn modelId="{C60F7884-6E6D-42B8-926D-F632D02FD66A}" srcId="{3CA4FDD8-B608-4332-8BF8-C130F950A1B0}" destId="{6D7255EA-2E49-4A65-A5EF-4233943FFF89}" srcOrd="2" destOrd="0" parTransId="{A00BB9A8-2AA7-4216-B571-085952EC7D76}" sibTransId="{01FA21D2-095C-405D-A30D-90DCC8F1662A}"/>
    <dgm:cxn modelId="{3A35699C-B3B8-4D09-B745-46CFFA8B59A2}" srcId="{3CA4FDD8-B608-4332-8BF8-C130F950A1B0}" destId="{885C8AE3-A3CD-4ECF-8B24-850BC4A7D4AC}" srcOrd="4" destOrd="0" parTransId="{6EB902DD-47DF-42D3-B0F2-8220E8B6E85A}" sibTransId="{3179AB8C-D358-48AC-9F4D-A387E0DDEDEE}"/>
    <dgm:cxn modelId="{C70484A8-6BDB-4C20-A071-528C758E4F81}" type="presOf" srcId="{18B02155-59AC-44DF-811A-8B0E9071B80D}" destId="{E9A5FBCE-1C0D-48C2-A0DE-E5E3745925EE}" srcOrd="0" destOrd="0" presId="urn:microsoft.com/office/officeart/2005/8/layout/vList2"/>
    <dgm:cxn modelId="{7B0D4BE8-82CD-45B2-A325-179F2B6168CB}" srcId="{3CA4FDD8-B608-4332-8BF8-C130F950A1B0}" destId="{18B02155-59AC-44DF-811A-8B0E9071B80D}" srcOrd="0" destOrd="0" parTransId="{846CB9D5-BE13-46E3-8959-5D2F81149CB1}" sibTransId="{18962CBF-4114-40EC-90F9-51D2E25D31BB}"/>
    <dgm:cxn modelId="{EE343BF1-1BC2-43D1-B618-B912EB37EF0F}" type="presOf" srcId="{A119BE98-9FD9-4D13-91CE-501F6C1CD401}" destId="{B70F7640-5BFE-477E-B36A-A32BB7AF6038}" srcOrd="0" destOrd="0" presId="urn:microsoft.com/office/officeart/2005/8/layout/vList2"/>
    <dgm:cxn modelId="{6823F7F5-5042-4280-B2F0-59453AE3667E}" type="presOf" srcId="{E603F742-F41E-48E5-8869-8FCED956B0AC}" destId="{12EB6E90-2033-4C33-B66F-72DD4FE9B287}" srcOrd="0" destOrd="0" presId="urn:microsoft.com/office/officeart/2005/8/layout/vList2"/>
    <dgm:cxn modelId="{DF2E00FE-AD85-48D4-93BF-C13C1C9B1E5F}" type="presOf" srcId="{6D7255EA-2E49-4A65-A5EF-4233943FFF89}" destId="{0B268A84-34F7-4902-9166-3BFA0AE648E2}" srcOrd="0" destOrd="0" presId="urn:microsoft.com/office/officeart/2005/8/layout/vList2"/>
    <dgm:cxn modelId="{A4A75E2A-4B71-44C7-90CA-E25450B46F21}" type="presParOf" srcId="{026DB80B-78D4-417E-B534-E2D86614CA4D}" destId="{E9A5FBCE-1C0D-48C2-A0DE-E5E3745925EE}" srcOrd="0" destOrd="0" presId="urn:microsoft.com/office/officeart/2005/8/layout/vList2"/>
    <dgm:cxn modelId="{E30FA956-DF2E-4BD5-AB6C-FD627D95CE58}" type="presParOf" srcId="{026DB80B-78D4-417E-B534-E2D86614CA4D}" destId="{03C012C4-CF40-4F50-AB20-A2BC0DC44217}" srcOrd="1" destOrd="0" presId="urn:microsoft.com/office/officeart/2005/8/layout/vList2"/>
    <dgm:cxn modelId="{5B9AD5C7-725B-4967-B5C5-26226D10F033}" type="presParOf" srcId="{026DB80B-78D4-417E-B534-E2D86614CA4D}" destId="{12EB6E90-2033-4C33-B66F-72DD4FE9B287}" srcOrd="2" destOrd="0" presId="urn:microsoft.com/office/officeart/2005/8/layout/vList2"/>
    <dgm:cxn modelId="{D9B1506F-A661-42B5-8A0B-7EA51157C622}" type="presParOf" srcId="{026DB80B-78D4-417E-B534-E2D86614CA4D}" destId="{C56910FE-9435-4AF0-AC85-E284E39F200D}" srcOrd="3" destOrd="0" presId="urn:microsoft.com/office/officeart/2005/8/layout/vList2"/>
    <dgm:cxn modelId="{0B182B41-8382-4133-8F47-AE65E644AD6D}" type="presParOf" srcId="{026DB80B-78D4-417E-B534-E2D86614CA4D}" destId="{0B268A84-34F7-4902-9166-3BFA0AE648E2}" srcOrd="4" destOrd="0" presId="urn:microsoft.com/office/officeart/2005/8/layout/vList2"/>
    <dgm:cxn modelId="{FE1194DD-0C66-424D-B64B-476110E920B5}" type="presParOf" srcId="{026DB80B-78D4-417E-B534-E2D86614CA4D}" destId="{6A29F69D-2A2F-49CA-9075-8E03B550D39B}" srcOrd="5" destOrd="0" presId="urn:microsoft.com/office/officeart/2005/8/layout/vList2"/>
    <dgm:cxn modelId="{81CC3831-B4D7-426B-B890-0DC462953E6F}" type="presParOf" srcId="{026DB80B-78D4-417E-B534-E2D86614CA4D}" destId="{B70F7640-5BFE-477E-B36A-A32BB7AF6038}" srcOrd="6" destOrd="0" presId="urn:microsoft.com/office/officeart/2005/8/layout/vList2"/>
    <dgm:cxn modelId="{C79C6F0F-A66B-4E35-887E-71FBCF89134F}" type="presParOf" srcId="{026DB80B-78D4-417E-B534-E2D86614CA4D}" destId="{D660172E-E911-40E7-A76B-182B562DCC4B}" srcOrd="7" destOrd="0" presId="urn:microsoft.com/office/officeart/2005/8/layout/vList2"/>
    <dgm:cxn modelId="{1F5079D8-9D72-484A-B6A4-C635DF60008E}" type="presParOf" srcId="{026DB80B-78D4-417E-B534-E2D86614CA4D}" destId="{09FBD702-728B-47DB-87CB-892A078949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58E82-5807-47FA-8CD0-7841227E824D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9C5A65-66BB-4A42-A20F-7BD7B6BD0404}">
      <dgm:prSet phldrT="[Text]"/>
      <dgm:spPr/>
      <dgm:t>
        <a:bodyPr/>
        <a:lstStyle/>
        <a:p>
          <a:pPr marL="0" marR="0" lvl="0" indent="0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/>
            <a:t>The owner of each land parcel and his address </a:t>
          </a:r>
        </a:p>
        <a:p>
          <a:pPr marL="0"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71E4087-9636-4B6C-BDAD-3BABC01B7674}" type="parTrans" cxnId="{7F78AAFB-8BD3-454F-B158-3E1F677A745E}">
      <dgm:prSet/>
      <dgm:spPr/>
      <dgm:t>
        <a:bodyPr/>
        <a:lstStyle/>
        <a:p>
          <a:endParaRPr lang="en-US"/>
        </a:p>
      </dgm:t>
    </dgm:pt>
    <dgm:pt modelId="{A3CF773B-D4F2-436F-BE38-62DB675FD294}" type="sibTrans" cxnId="{7F78AAFB-8BD3-454F-B158-3E1F677A745E}">
      <dgm:prSet/>
      <dgm:spPr/>
      <dgm:t>
        <a:bodyPr/>
        <a:lstStyle/>
        <a:p>
          <a:endParaRPr lang="en-US"/>
        </a:p>
      </dgm:t>
    </dgm:pt>
    <dgm:pt modelId="{3E7E39AF-D797-4101-BAE9-56902430E009}">
      <dgm:prSet phldrT="[Text]"/>
      <dgm:spPr/>
      <dgm:t>
        <a:bodyPr/>
        <a:lstStyle/>
        <a:p>
          <a:pPr marL="0" marR="0" lvl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/>
            <a:t>The current price of a land parcel and its market value </a:t>
          </a:r>
        </a:p>
        <a:p>
          <a:pPr marL="0"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F30BEB51-574B-4A98-8AA3-AFFCE6CC24B6}" type="parTrans" cxnId="{05E3F667-0E5D-4B52-AFC0-FB0CD1689FB9}">
      <dgm:prSet/>
      <dgm:spPr/>
      <dgm:t>
        <a:bodyPr/>
        <a:lstStyle/>
        <a:p>
          <a:endParaRPr lang="en-US"/>
        </a:p>
      </dgm:t>
    </dgm:pt>
    <dgm:pt modelId="{2A6FCAC8-0408-4C4C-8A2A-CE6302A197BA}" type="sibTrans" cxnId="{05E3F667-0E5D-4B52-AFC0-FB0CD1689FB9}">
      <dgm:prSet/>
      <dgm:spPr/>
      <dgm:t>
        <a:bodyPr/>
        <a:lstStyle/>
        <a:p>
          <a:endParaRPr lang="en-US"/>
        </a:p>
      </dgm:t>
    </dgm:pt>
    <dgm:pt modelId="{B11F2377-138F-440B-9BD6-D3F31880F13D}">
      <dgm:prSet phldrT="[Text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/>
            <a:t>Maps and lists of the division and subdivision of the land </a:t>
          </a:r>
        </a:p>
      </dgm:t>
    </dgm:pt>
    <dgm:pt modelId="{BB6334DC-A3B4-48F3-9A6B-F2EDC91C6D02}" type="sibTrans" cxnId="{318668EE-53D1-4DB7-9760-B93F78EFE1A0}">
      <dgm:prSet/>
      <dgm:spPr/>
      <dgm:t>
        <a:bodyPr/>
        <a:lstStyle/>
        <a:p>
          <a:endParaRPr lang="en-US"/>
        </a:p>
      </dgm:t>
    </dgm:pt>
    <dgm:pt modelId="{52B29F0A-A1A1-4329-9AD5-4642BE6D4B05}" type="parTrans" cxnId="{318668EE-53D1-4DB7-9760-B93F78EFE1A0}">
      <dgm:prSet/>
      <dgm:spPr/>
      <dgm:t>
        <a:bodyPr/>
        <a:lstStyle/>
        <a:p>
          <a:endParaRPr lang="en-US"/>
        </a:p>
      </dgm:t>
    </dgm:pt>
    <dgm:pt modelId="{6294B523-5BB9-4362-AFC1-45B0FB1CB3E0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The zoning and actual use of land </a:t>
          </a:r>
        </a:p>
        <a:p>
          <a:endParaRPr lang="en-US" dirty="0"/>
        </a:p>
      </dgm:t>
    </dgm:pt>
    <dgm:pt modelId="{8609356E-CAA7-48C4-9BFE-295B35C32B8B}" type="sibTrans" cxnId="{010577AB-BDBC-4DA3-BEF9-29E5E0D6CBBA}">
      <dgm:prSet/>
      <dgm:spPr/>
      <dgm:t>
        <a:bodyPr/>
        <a:lstStyle/>
        <a:p>
          <a:endParaRPr lang="en-US"/>
        </a:p>
      </dgm:t>
    </dgm:pt>
    <dgm:pt modelId="{370A3E2D-47DB-4AED-B176-26F0FB60BF36}" type="parTrans" cxnId="{010577AB-BDBC-4DA3-BEF9-29E5E0D6CBBA}">
      <dgm:prSet/>
      <dgm:spPr/>
      <dgm:t>
        <a:bodyPr/>
        <a:lstStyle/>
        <a:p>
          <a:endParaRPr lang="en-US"/>
        </a:p>
      </dgm:t>
    </dgm:pt>
    <dgm:pt modelId="{BFB7D6AD-B59E-4D86-BEB0-DF6A2F7BBBCA}" type="pres">
      <dgm:prSet presAssocID="{77058E82-5807-47FA-8CD0-7841227E824D}" presName="Name0" presStyleCnt="0">
        <dgm:presLayoutVars>
          <dgm:dir/>
          <dgm:resizeHandles val="exact"/>
        </dgm:presLayoutVars>
      </dgm:prSet>
      <dgm:spPr/>
    </dgm:pt>
    <dgm:pt modelId="{CC3EB087-5564-491F-BAF2-681BB642964A}" type="pres">
      <dgm:prSet presAssocID="{B11F2377-138F-440B-9BD6-D3F31880F13D}" presName="node" presStyleLbl="node1" presStyleIdx="0" presStyleCnt="4">
        <dgm:presLayoutVars>
          <dgm:bulletEnabled val="1"/>
        </dgm:presLayoutVars>
      </dgm:prSet>
      <dgm:spPr/>
    </dgm:pt>
    <dgm:pt modelId="{721806E9-1D68-48EE-BC48-23611FA7CFD1}" type="pres">
      <dgm:prSet presAssocID="{BB6334DC-A3B4-48F3-9A6B-F2EDC91C6D02}" presName="sibTrans" presStyleCnt="0"/>
      <dgm:spPr/>
    </dgm:pt>
    <dgm:pt modelId="{A3B69A99-517D-4CD6-9ECD-7F6E035DA079}" type="pres">
      <dgm:prSet presAssocID="{CD9C5A65-66BB-4A42-A20F-7BD7B6BD0404}" presName="node" presStyleLbl="node1" presStyleIdx="1" presStyleCnt="4">
        <dgm:presLayoutVars>
          <dgm:bulletEnabled val="1"/>
        </dgm:presLayoutVars>
      </dgm:prSet>
      <dgm:spPr/>
    </dgm:pt>
    <dgm:pt modelId="{0E085682-2B56-4CB1-BFFA-6493883B8344}" type="pres">
      <dgm:prSet presAssocID="{A3CF773B-D4F2-436F-BE38-62DB675FD294}" presName="sibTrans" presStyleCnt="0"/>
      <dgm:spPr/>
    </dgm:pt>
    <dgm:pt modelId="{2205D891-E8C7-45B9-8CBF-1D7C6908B9A1}" type="pres">
      <dgm:prSet presAssocID="{3E7E39AF-D797-4101-BAE9-56902430E009}" presName="node" presStyleLbl="node1" presStyleIdx="2" presStyleCnt="4">
        <dgm:presLayoutVars>
          <dgm:bulletEnabled val="1"/>
        </dgm:presLayoutVars>
      </dgm:prSet>
      <dgm:spPr/>
    </dgm:pt>
    <dgm:pt modelId="{6256BB44-71D1-4AB2-A83F-782505FEBC3E}" type="pres">
      <dgm:prSet presAssocID="{2A6FCAC8-0408-4C4C-8A2A-CE6302A197BA}" presName="sibTrans" presStyleCnt="0"/>
      <dgm:spPr/>
    </dgm:pt>
    <dgm:pt modelId="{35BC9D34-F3C1-4163-9D7C-29156CC91793}" type="pres">
      <dgm:prSet presAssocID="{6294B523-5BB9-4362-AFC1-45B0FB1CB3E0}" presName="node" presStyleLbl="node1" presStyleIdx="3" presStyleCnt="4" custLinFactNeighborX="20454" custLinFactNeighborY="26">
        <dgm:presLayoutVars>
          <dgm:bulletEnabled val="1"/>
        </dgm:presLayoutVars>
      </dgm:prSet>
      <dgm:spPr/>
    </dgm:pt>
  </dgm:ptLst>
  <dgm:cxnLst>
    <dgm:cxn modelId="{741BC808-60B0-449D-A6A5-596418BE11CA}" type="presOf" srcId="{CD9C5A65-66BB-4A42-A20F-7BD7B6BD0404}" destId="{A3B69A99-517D-4CD6-9ECD-7F6E035DA079}" srcOrd="0" destOrd="0" presId="urn:microsoft.com/office/officeart/2005/8/layout/hList6"/>
    <dgm:cxn modelId="{ECF85826-3197-4D13-838B-4354C7395ABD}" type="presOf" srcId="{B11F2377-138F-440B-9BD6-D3F31880F13D}" destId="{CC3EB087-5564-491F-BAF2-681BB642964A}" srcOrd="0" destOrd="0" presId="urn:microsoft.com/office/officeart/2005/8/layout/hList6"/>
    <dgm:cxn modelId="{05E3F667-0E5D-4B52-AFC0-FB0CD1689FB9}" srcId="{77058E82-5807-47FA-8CD0-7841227E824D}" destId="{3E7E39AF-D797-4101-BAE9-56902430E009}" srcOrd="2" destOrd="0" parTransId="{F30BEB51-574B-4A98-8AA3-AFFCE6CC24B6}" sibTransId="{2A6FCAC8-0408-4C4C-8A2A-CE6302A197BA}"/>
    <dgm:cxn modelId="{7FCFEB57-E215-4C9F-938A-D3C421F8F0CD}" type="presOf" srcId="{3E7E39AF-D797-4101-BAE9-56902430E009}" destId="{2205D891-E8C7-45B9-8CBF-1D7C6908B9A1}" srcOrd="0" destOrd="0" presId="urn:microsoft.com/office/officeart/2005/8/layout/hList6"/>
    <dgm:cxn modelId="{010577AB-BDBC-4DA3-BEF9-29E5E0D6CBBA}" srcId="{77058E82-5807-47FA-8CD0-7841227E824D}" destId="{6294B523-5BB9-4362-AFC1-45B0FB1CB3E0}" srcOrd="3" destOrd="0" parTransId="{370A3E2D-47DB-4AED-B176-26F0FB60BF36}" sibTransId="{8609356E-CAA7-48C4-9BFE-295B35C32B8B}"/>
    <dgm:cxn modelId="{EE84F0C0-8D78-4CB0-9AF1-FB8D91D7F5D9}" type="presOf" srcId="{6294B523-5BB9-4362-AFC1-45B0FB1CB3E0}" destId="{35BC9D34-F3C1-4163-9D7C-29156CC91793}" srcOrd="0" destOrd="0" presId="urn:microsoft.com/office/officeart/2005/8/layout/hList6"/>
    <dgm:cxn modelId="{804B78DE-46E2-441A-8AF4-7BA54C5E7207}" type="presOf" srcId="{77058E82-5807-47FA-8CD0-7841227E824D}" destId="{BFB7D6AD-B59E-4D86-BEB0-DF6A2F7BBBCA}" srcOrd="0" destOrd="0" presId="urn:microsoft.com/office/officeart/2005/8/layout/hList6"/>
    <dgm:cxn modelId="{318668EE-53D1-4DB7-9760-B93F78EFE1A0}" srcId="{77058E82-5807-47FA-8CD0-7841227E824D}" destId="{B11F2377-138F-440B-9BD6-D3F31880F13D}" srcOrd="0" destOrd="0" parTransId="{52B29F0A-A1A1-4329-9AD5-4642BE6D4B05}" sibTransId="{BB6334DC-A3B4-48F3-9A6B-F2EDC91C6D02}"/>
    <dgm:cxn modelId="{7F78AAFB-8BD3-454F-B158-3E1F677A745E}" srcId="{77058E82-5807-47FA-8CD0-7841227E824D}" destId="{CD9C5A65-66BB-4A42-A20F-7BD7B6BD0404}" srcOrd="1" destOrd="0" parTransId="{D71E4087-9636-4B6C-BDAD-3BABC01B7674}" sibTransId="{A3CF773B-D4F2-436F-BE38-62DB675FD294}"/>
    <dgm:cxn modelId="{F84E9EF4-0700-45E7-AF8A-D066888D1318}" type="presParOf" srcId="{BFB7D6AD-B59E-4D86-BEB0-DF6A2F7BBBCA}" destId="{CC3EB087-5564-491F-BAF2-681BB642964A}" srcOrd="0" destOrd="0" presId="urn:microsoft.com/office/officeart/2005/8/layout/hList6"/>
    <dgm:cxn modelId="{087FDB89-120E-4503-885D-7CF44C9C5360}" type="presParOf" srcId="{BFB7D6AD-B59E-4D86-BEB0-DF6A2F7BBBCA}" destId="{721806E9-1D68-48EE-BC48-23611FA7CFD1}" srcOrd="1" destOrd="0" presId="urn:microsoft.com/office/officeart/2005/8/layout/hList6"/>
    <dgm:cxn modelId="{50BBBD4E-3FDE-4684-852B-96B352279BDC}" type="presParOf" srcId="{BFB7D6AD-B59E-4D86-BEB0-DF6A2F7BBBCA}" destId="{A3B69A99-517D-4CD6-9ECD-7F6E035DA079}" srcOrd="2" destOrd="0" presId="urn:microsoft.com/office/officeart/2005/8/layout/hList6"/>
    <dgm:cxn modelId="{ECB44C39-565F-46E9-8B7B-5397F5B2C07D}" type="presParOf" srcId="{BFB7D6AD-B59E-4D86-BEB0-DF6A2F7BBBCA}" destId="{0E085682-2B56-4CB1-BFFA-6493883B8344}" srcOrd="3" destOrd="0" presId="urn:microsoft.com/office/officeart/2005/8/layout/hList6"/>
    <dgm:cxn modelId="{B5CE280F-5040-4B08-A8DC-4D9886108891}" type="presParOf" srcId="{BFB7D6AD-B59E-4D86-BEB0-DF6A2F7BBBCA}" destId="{2205D891-E8C7-45B9-8CBF-1D7C6908B9A1}" srcOrd="4" destOrd="0" presId="urn:microsoft.com/office/officeart/2005/8/layout/hList6"/>
    <dgm:cxn modelId="{C785C9D8-1C67-4F0E-A30F-55F890920A9A}" type="presParOf" srcId="{BFB7D6AD-B59E-4D86-BEB0-DF6A2F7BBBCA}" destId="{6256BB44-71D1-4AB2-A83F-782505FEBC3E}" srcOrd="5" destOrd="0" presId="urn:microsoft.com/office/officeart/2005/8/layout/hList6"/>
    <dgm:cxn modelId="{DEB6A1FF-C75A-41DA-BBDF-3950CA357007}" type="presParOf" srcId="{BFB7D6AD-B59E-4D86-BEB0-DF6A2F7BBBCA}" destId="{35BC9D34-F3C1-4163-9D7C-29156CC9179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FBDD5E-BDFE-4D6C-B13F-78E18DA00B57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E04D32-3F29-4985-B2D3-B4619C9EBD99}">
      <dgm:prSet/>
      <dgm:spPr/>
      <dgm:t>
        <a:bodyPr/>
        <a:lstStyle/>
        <a:p>
          <a:r>
            <a:rPr lang="en-US"/>
            <a:t>Socio political issues should be adequately addressed. </a:t>
          </a:r>
        </a:p>
      </dgm:t>
    </dgm:pt>
    <dgm:pt modelId="{781FE920-ED35-4558-9952-886A1E1B9CB6}" type="parTrans" cxnId="{4A6BD0DE-9E7C-4881-B1D1-FD3FCED58227}">
      <dgm:prSet/>
      <dgm:spPr/>
      <dgm:t>
        <a:bodyPr/>
        <a:lstStyle/>
        <a:p>
          <a:endParaRPr lang="en-US"/>
        </a:p>
      </dgm:t>
    </dgm:pt>
    <dgm:pt modelId="{B6D18D04-C06D-485F-8724-AF80BA5CB9B8}" type="sibTrans" cxnId="{4A6BD0DE-9E7C-4881-B1D1-FD3FCED58227}">
      <dgm:prSet/>
      <dgm:spPr/>
      <dgm:t>
        <a:bodyPr/>
        <a:lstStyle/>
        <a:p>
          <a:endParaRPr lang="en-US"/>
        </a:p>
      </dgm:t>
    </dgm:pt>
    <dgm:pt modelId="{C51B4DD5-1C10-4363-8674-1B6EAEEF4A83}">
      <dgm:prSet/>
      <dgm:spPr/>
      <dgm:t>
        <a:bodyPr/>
        <a:lstStyle/>
        <a:p>
          <a:r>
            <a:rPr lang="en-US"/>
            <a:t>The process should be flexible to avoid bureaucratic pressure. </a:t>
          </a:r>
        </a:p>
      </dgm:t>
    </dgm:pt>
    <dgm:pt modelId="{C4B73CFA-EBD5-4033-B294-91AFDD425A25}" type="parTrans" cxnId="{63355444-369D-4AC1-BBE7-8092BB118424}">
      <dgm:prSet/>
      <dgm:spPr/>
      <dgm:t>
        <a:bodyPr/>
        <a:lstStyle/>
        <a:p>
          <a:endParaRPr lang="en-US"/>
        </a:p>
      </dgm:t>
    </dgm:pt>
    <dgm:pt modelId="{DC9A04FC-3496-4DA6-AD0C-73502524BF42}" type="sibTrans" cxnId="{63355444-369D-4AC1-BBE7-8092BB118424}">
      <dgm:prSet/>
      <dgm:spPr/>
      <dgm:t>
        <a:bodyPr/>
        <a:lstStyle/>
        <a:p>
          <a:endParaRPr lang="en-US"/>
        </a:p>
      </dgm:t>
    </dgm:pt>
    <dgm:pt modelId="{41BAA0D6-7818-44C6-A0CD-B173FA2CA657}">
      <dgm:prSet/>
      <dgm:spPr/>
      <dgm:t>
        <a:bodyPr/>
        <a:lstStyle/>
        <a:p>
          <a:r>
            <a:rPr lang="en-US"/>
            <a:t>It will include the impact studies on the site and region by implementation of the proposed development plan </a:t>
          </a:r>
        </a:p>
      </dgm:t>
    </dgm:pt>
    <dgm:pt modelId="{65BAC66B-4C0F-4CAD-B63A-EF80A526505F}" type="parTrans" cxnId="{713BC4AE-8D0C-4F96-8033-4280B3855DC2}">
      <dgm:prSet/>
      <dgm:spPr/>
      <dgm:t>
        <a:bodyPr/>
        <a:lstStyle/>
        <a:p>
          <a:endParaRPr lang="en-US"/>
        </a:p>
      </dgm:t>
    </dgm:pt>
    <dgm:pt modelId="{B4FBEE42-307E-4D6D-A21A-FA1C6444AE64}" type="sibTrans" cxnId="{713BC4AE-8D0C-4F96-8033-4280B3855DC2}">
      <dgm:prSet/>
      <dgm:spPr/>
      <dgm:t>
        <a:bodyPr/>
        <a:lstStyle/>
        <a:p>
          <a:endParaRPr lang="en-US"/>
        </a:p>
      </dgm:t>
    </dgm:pt>
    <dgm:pt modelId="{2BAF0DE6-F517-4B4E-9CD7-092E9CC48506}" type="pres">
      <dgm:prSet presAssocID="{60FBDD5E-BDFE-4D6C-B13F-78E18DA00B57}" presName="Name0" presStyleCnt="0">
        <dgm:presLayoutVars>
          <dgm:dir/>
          <dgm:resizeHandles val="exact"/>
        </dgm:presLayoutVars>
      </dgm:prSet>
      <dgm:spPr/>
    </dgm:pt>
    <dgm:pt modelId="{E3D29FB5-5AB0-4455-B25E-CAF6C91561BB}" type="pres">
      <dgm:prSet presAssocID="{AEE04D32-3F29-4985-B2D3-B4619C9EBD99}" presName="node" presStyleLbl="node1" presStyleIdx="0" presStyleCnt="3">
        <dgm:presLayoutVars>
          <dgm:bulletEnabled val="1"/>
        </dgm:presLayoutVars>
      </dgm:prSet>
      <dgm:spPr/>
    </dgm:pt>
    <dgm:pt modelId="{ECBFE1FF-B211-4F3F-95FC-F14DCE62F64B}" type="pres">
      <dgm:prSet presAssocID="{B6D18D04-C06D-485F-8724-AF80BA5CB9B8}" presName="sibTrans" presStyleCnt="0"/>
      <dgm:spPr/>
    </dgm:pt>
    <dgm:pt modelId="{C3B0353D-F000-45FA-A4DF-C598101E69D0}" type="pres">
      <dgm:prSet presAssocID="{C51B4DD5-1C10-4363-8674-1B6EAEEF4A83}" presName="node" presStyleLbl="node1" presStyleIdx="1" presStyleCnt="3">
        <dgm:presLayoutVars>
          <dgm:bulletEnabled val="1"/>
        </dgm:presLayoutVars>
      </dgm:prSet>
      <dgm:spPr/>
    </dgm:pt>
    <dgm:pt modelId="{29B4B86F-C541-4549-8FF4-57CB30F605FD}" type="pres">
      <dgm:prSet presAssocID="{DC9A04FC-3496-4DA6-AD0C-73502524BF42}" presName="sibTrans" presStyleCnt="0"/>
      <dgm:spPr/>
    </dgm:pt>
    <dgm:pt modelId="{2A7CB627-16AA-47B7-BA24-0E0D2C4782CF}" type="pres">
      <dgm:prSet presAssocID="{41BAA0D6-7818-44C6-A0CD-B173FA2CA657}" presName="node" presStyleLbl="node1" presStyleIdx="2" presStyleCnt="3">
        <dgm:presLayoutVars>
          <dgm:bulletEnabled val="1"/>
        </dgm:presLayoutVars>
      </dgm:prSet>
      <dgm:spPr/>
    </dgm:pt>
  </dgm:ptLst>
  <dgm:cxnLst>
    <dgm:cxn modelId="{39771231-7EEF-4779-947B-E5A7FC5CA22B}" type="presOf" srcId="{41BAA0D6-7818-44C6-A0CD-B173FA2CA657}" destId="{2A7CB627-16AA-47B7-BA24-0E0D2C4782CF}" srcOrd="0" destOrd="0" presId="urn:microsoft.com/office/officeart/2005/8/layout/hList6"/>
    <dgm:cxn modelId="{63355444-369D-4AC1-BBE7-8092BB118424}" srcId="{60FBDD5E-BDFE-4D6C-B13F-78E18DA00B57}" destId="{C51B4DD5-1C10-4363-8674-1B6EAEEF4A83}" srcOrd="1" destOrd="0" parTransId="{C4B73CFA-EBD5-4033-B294-91AFDD425A25}" sibTransId="{DC9A04FC-3496-4DA6-AD0C-73502524BF42}"/>
    <dgm:cxn modelId="{F0D9B372-2460-4716-8EB7-41FF37CC5AA6}" type="presOf" srcId="{60FBDD5E-BDFE-4D6C-B13F-78E18DA00B57}" destId="{2BAF0DE6-F517-4B4E-9CD7-092E9CC48506}" srcOrd="0" destOrd="0" presId="urn:microsoft.com/office/officeart/2005/8/layout/hList6"/>
    <dgm:cxn modelId="{713BC4AE-8D0C-4F96-8033-4280B3855DC2}" srcId="{60FBDD5E-BDFE-4D6C-B13F-78E18DA00B57}" destId="{41BAA0D6-7818-44C6-A0CD-B173FA2CA657}" srcOrd="2" destOrd="0" parTransId="{65BAC66B-4C0F-4CAD-B63A-EF80A526505F}" sibTransId="{B4FBEE42-307E-4D6D-A21A-FA1C6444AE64}"/>
    <dgm:cxn modelId="{4A6BD0DE-9E7C-4881-B1D1-FD3FCED58227}" srcId="{60FBDD5E-BDFE-4D6C-B13F-78E18DA00B57}" destId="{AEE04D32-3F29-4985-B2D3-B4619C9EBD99}" srcOrd="0" destOrd="0" parTransId="{781FE920-ED35-4558-9952-886A1E1B9CB6}" sibTransId="{B6D18D04-C06D-485F-8724-AF80BA5CB9B8}"/>
    <dgm:cxn modelId="{3DFE21EB-5039-405F-923C-BD6A2678CF7E}" type="presOf" srcId="{AEE04D32-3F29-4985-B2D3-B4619C9EBD99}" destId="{E3D29FB5-5AB0-4455-B25E-CAF6C91561BB}" srcOrd="0" destOrd="0" presId="urn:microsoft.com/office/officeart/2005/8/layout/hList6"/>
    <dgm:cxn modelId="{34ECF6F9-610F-4C26-8A19-49E418D3B727}" type="presOf" srcId="{C51B4DD5-1C10-4363-8674-1B6EAEEF4A83}" destId="{C3B0353D-F000-45FA-A4DF-C598101E69D0}" srcOrd="0" destOrd="0" presId="urn:microsoft.com/office/officeart/2005/8/layout/hList6"/>
    <dgm:cxn modelId="{5185ADF0-B7C1-4AE4-A37C-5F553C1A2C16}" type="presParOf" srcId="{2BAF0DE6-F517-4B4E-9CD7-092E9CC48506}" destId="{E3D29FB5-5AB0-4455-B25E-CAF6C91561BB}" srcOrd="0" destOrd="0" presId="urn:microsoft.com/office/officeart/2005/8/layout/hList6"/>
    <dgm:cxn modelId="{4E3AEA08-947C-4176-A903-291F44FCFBCC}" type="presParOf" srcId="{2BAF0DE6-F517-4B4E-9CD7-092E9CC48506}" destId="{ECBFE1FF-B211-4F3F-95FC-F14DCE62F64B}" srcOrd="1" destOrd="0" presId="urn:microsoft.com/office/officeart/2005/8/layout/hList6"/>
    <dgm:cxn modelId="{1CBD2425-A0F1-443F-9D9D-EAA413477B58}" type="presParOf" srcId="{2BAF0DE6-F517-4B4E-9CD7-092E9CC48506}" destId="{C3B0353D-F000-45FA-A4DF-C598101E69D0}" srcOrd="2" destOrd="0" presId="urn:microsoft.com/office/officeart/2005/8/layout/hList6"/>
    <dgm:cxn modelId="{4FE37A40-00B7-4B3E-A061-54492F023CD3}" type="presParOf" srcId="{2BAF0DE6-F517-4B4E-9CD7-092E9CC48506}" destId="{29B4B86F-C541-4549-8FF4-57CB30F605FD}" srcOrd="3" destOrd="0" presId="urn:microsoft.com/office/officeart/2005/8/layout/hList6"/>
    <dgm:cxn modelId="{DDCA875F-85C3-49D2-9F86-D92316576B03}" type="presParOf" srcId="{2BAF0DE6-F517-4B4E-9CD7-092E9CC48506}" destId="{2A7CB627-16AA-47B7-BA24-0E0D2C4782C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9E2F2-B7B5-485E-9D7F-DE06120A7B49}">
      <dsp:nvSpPr>
        <dsp:cNvPr id="0" name=""/>
        <dsp:cNvSpPr/>
      </dsp:nvSpPr>
      <dsp:spPr>
        <a:xfrm>
          <a:off x="0" y="65211"/>
          <a:ext cx="9821266" cy="10866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It determines the economic, social, physical and environmental possibilities of new town project. </a:t>
          </a:r>
        </a:p>
      </dsp:txBody>
      <dsp:txXfrm>
        <a:off x="53047" y="118258"/>
        <a:ext cx="9715172" cy="980578"/>
      </dsp:txXfrm>
    </dsp:sp>
    <dsp:sp modelId="{13435749-156D-492D-AB0B-41712CECBD5A}">
      <dsp:nvSpPr>
        <dsp:cNvPr id="0" name=""/>
        <dsp:cNvSpPr/>
      </dsp:nvSpPr>
      <dsp:spPr>
        <a:xfrm>
          <a:off x="0" y="1206604"/>
          <a:ext cx="9821266" cy="10866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It is related to considering potential problems of population, physical surroundings and climate. </a:t>
          </a:r>
        </a:p>
      </dsp:txBody>
      <dsp:txXfrm>
        <a:off x="53047" y="1259651"/>
        <a:ext cx="9715172" cy="980578"/>
      </dsp:txXfrm>
    </dsp:sp>
    <dsp:sp modelId="{7C44E798-D07C-4ED6-865D-86A850828279}">
      <dsp:nvSpPr>
        <dsp:cNvPr id="0" name=""/>
        <dsp:cNvSpPr/>
      </dsp:nvSpPr>
      <dsp:spPr>
        <a:xfrm>
          <a:off x="0" y="2347996"/>
          <a:ext cx="9821266" cy="108667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3. The first regional feasibility study should be followed by more detailed study of the selected site. </a:t>
          </a:r>
        </a:p>
      </dsp:txBody>
      <dsp:txXfrm>
        <a:off x="53047" y="2401043"/>
        <a:ext cx="9715172" cy="980578"/>
      </dsp:txXfrm>
    </dsp:sp>
    <dsp:sp modelId="{94678BD7-D34A-4D49-B739-969900A9BE93}">
      <dsp:nvSpPr>
        <dsp:cNvPr id="0" name=""/>
        <dsp:cNvSpPr/>
      </dsp:nvSpPr>
      <dsp:spPr>
        <a:xfrm>
          <a:off x="0" y="3489389"/>
          <a:ext cx="9821266" cy="10866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4. A feasibility study of a site close to a metropolitan area may involve more aspects and be more expensive and longer than one conducted on rural site. </a:t>
          </a:r>
        </a:p>
      </dsp:txBody>
      <dsp:txXfrm>
        <a:off x="53047" y="3542436"/>
        <a:ext cx="9715172" cy="980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74779-76F6-4767-B14A-D5F47D1D03A3}">
      <dsp:nvSpPr>
        <dsp:cNvPr id="0" name=""/>
        <dsp:cNvSpPr/>
      </dsp:nvSpPr>
      <dsp:spPr>
        <a:xfrm>
          <a:off x="278428" y="1924"/>
          <a:ext cx="9264408" cy="8416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Assemblage of land </a:t>
          </a:r>
        </a:p>
      </dsp:txBody>
      <dsp:txXfrm>
        <a:off x="319512" y="43008"/>
        <a:ext cx="9182240" cy="759451"/>
      </dsp:txXfrm>
    </dsp:sp>
    <dsp:sp modelId="{78B3A563-A59D-4DAE-8C22-09C7E60DDCB3}">
      <dsp:nvSpPr>
        <dsp:cNvPr id="0" name=""/>
        <dsp:cNvSpPr/>
      </dsp:nvSpPr>
      <dsp:spPr>
        <a:xfrm>
          <a:off x="278428" y="885625"/>
          <a:ext cx="9264408" cy="841619"/>
        </a:xfrm>
        <a:prstGeom prst="roundRect">
          <a:avLst/>
        </a:prstGeom>
        <a:solidFill>
          <a:schemeClr val="accent2">
            <a:hueOff val="222396"/>
            <a:satOff val="-4971"/>
            <a:lumOff val="-47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Planning of land </a:t>
          </a:r>
        </a:p>
      </dsp:txBody>
      <dsp:txXfrm>
        <a:off x="319512" y="926709"/>
        <a:ext cx="9182240" cy="759451"/>
      </dsp:txXfrm>
    </dsp:sp>
    <dsp:sp modelId="{5E4CDCD4-901A-4E21-8AC9-29CE7BE4AE90}">
      <dsp:nvSpPr>
        <dsp:cNvPr id="0" name=""/>
        <dsp:cNvSpPr/>
      </dsp:nvSpPr>
      <dsp:spPr>
        <a:xfrm>
          <a:off x="278428" y="1769325"/>
          <a:ext cx="9264408" cy="841619"/>
        </a:xfrm>
        <a:prstGeom prst="round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Implementation of the plan and development of the site </a:t>
          </a:r>
        </a:p>
      </dsp:txBody>
      <dsp:txXfrm>
        <a:off x="319512" y="1810409"/>
        <a:ext cx="9182240" cy="759451"/>
      </dsp:txXfrm>
    </dsp:sp>
    <dsp:sp modelId="{2D22CE37-9E37-41C8-9233-78E37604B2BB}">
      <dsp:nvSpPr>
        <dsp:cNvPr id="0" name=""/>
        <dsp:cNvSpPr/>
      </dsp:nvSpPr>
      <dsp:spPr>
        <a:xfrm>
          <a:off x="278428" y="2653026"/>
          <a:ext cx="9264408" cy="841619"/>
        </a:xfrm>
        <a:prstGeom prst="roundRect">
          <a:avLst/>
        </a:prstGeom>
        <a:solidFill>
          <a:schemeClr val="accent2">
            <a:hueOff val="667189"/>
            <a:satOff val="-14912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Development of major social services and public utilities required by the new town until local government is established </a:t>
          </a:r>
        </a:p>
      </dsp:txBody>
      <dsp:txXfrm>
        <a:off x="319512" y="2694110"/>
        <a:ext cx="9182240" cy="759451"/>
      </dsp:txXfrm>
    </dsp:sp>
    <dsp:sp modelId="{F6CBC90C-86F9-49BF-915C-CFDE487CA4C8}">
      <dsp:nvSpPr>
        <dsp:cNvPr id="0" name=""/>
        <dsp:cNvSpPr/>
      </dsp:nvSpPr>
      <dsp:spPr>
        <a:xfrm>
          <a:off x="278428" y="3536726"/>
          <a:ext cx="9264408" cy="841619"/>
        </a:xfrm>
        <a:prstGeom prst="round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Management of financial resources </a:t>
          </a:r>
        </a:p>
      </dsp:txBody>
      <dsp:txXfrm>
        <a:off x="319512" y="3577810"/>
        <a:ext cx="9182240" cy="7594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5FBCE-1C0D-48C2-A0DE-E5E3745925EE}">
      <dsp:nvSpPr>
        <dsp:cNvPr id="0" name=""/>
        <dsp:cNvSpPr/>
      </dsp:nvSpPr>
      <dsp:spPr>
        <a:xfrm>
          <a:off x="0" y="386410"/>
          <a:ext cx="9364066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government should ensure funds for community needs such as schools, medical centers, public buildings, sewerage, and roads. </a:t>
          </a:r>
        </a:p>
      </dsp:txBody>
      <dsp:txXfrm>
        <a:off x="34954" y="421364"/>
        <a:ext cx="9294158" cy="646132"/>
      </dsp:txXfrm>
    </dsp:sp>
    <dsp:sp modelId="{12EB6E90-2033-4C33-B66F-72DD4FE9B287}">
      <dsp:nvSpPr>
        <dsp:cNvPr id="0" name=""/>
        <dsp:cNvSpPr/>
      </dsp:nvSpPr>
      <dsp:spPr>
        <a:xfrm>
          <a:off x="0" y="1154290"/>
          <a:ext cx="9364066" cy="716040"/>
        </a:xfrm>
        <a:prstGeom prst="roundRect">
          <a:avLst/>
        </a:prstGeom>
        <a:solidFill>
          <a:schemeClr val="accent2">
            <a:hueOff val="222396"/>
            <a:satOff val="-4971"/>
            <a:lumOff val="-470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government should also offer subsidies for low income housing. </a:t>
          </a:r>
        </a:p>
      </dsp:txBody>
      <dsp:txXfrm>
        <a:off x="34954" y="1189244"/>
        <a:ext cx="9294158" cy="646132"/>
      </dsp:txXfrm>
    </dsp:sp>
    <dsp:sp modelId="{0B268A84-34F7-4902-9166-3BFA0AE648E2}">
      <dsp:nvSpPr>
        <dsp:cNvPr id="0" name=""/>
        <dsp:cNvSpPr/>
      </dsp:nvSpPr>
      <dsp:spPr>
        <a:xfrm>
          <a:off x="0" y="1922170"/>
          <a:ext cx="9364066" cy="716040"/>
        </a:xfrm>
        <a:prstGeom prst="round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Small land owners may invest in a new town corporation as shareholders. </a:t>
          </a:r>
        </a:p>
      </dsp:txBody>
      <dsp:txXfrm>
        <a:off x="34954" y="1957124"/>
        <a:ext cx="9294158" cy="646132"/>
      </dsp:txXfrm>
    </dsp:sp>
    <dsp:sp modelId="{B70F7640-5BFE-477E-B36A-A32BB7AF6038}">
      <dsp:nvSpPr>
        <dsp:cNvPr id="0" name=""/>
        <dsp:cNvSpPr/>
      </dsp:nvSpPr>
      <dsp:spPr>
        <a:xfrm>
          <a:off x="0" y="2690050"/>
          <a:ext cx="9364066" cy="716040"/>
        </a:xfrm>
        <a:prstGeom prst="roundRect">
          <a:avLst/>
        </a:prstGeom>
        <a:solidFill>
          <a:schemeClr val="accent2">
            <a:hueOff val="667189"/>
            <a:satOff val="-14912"/>
            <a:lumOff val="-1411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After land acquisition, it may be cared for by government alone, by mutual agreement of public private agencies or returned to private party. </a:t>
          </a:r>
        </a:p>
      </dsp:txBody>
      <dsp:txXfrm>
        <a:off x="34954" y="2725004"/>
        <a:ext cx="9294158" cy="646132"/>
      </dsp:txXfrm>
    </dsp:sp>
    <dsp:sp modelId="{09FBD702-728B-47DB-87CB-892A078949EA}">
      <dsp:nvSpPr>
        <dsp:cNvPr id="0" name=""/>
        <dsp:cNvSpPr/>
      </dsp:nvSpPr>
      <dsp:spPr>
        <a:xfrm>
          <a:off x="0" y="3457930"/>
          <a:ext cx="9364066" cy="716040"/>
        </a:xfrm>
        <a:prstGeom prst="round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If land assemblage were handled by the public sector, the developer would be free to find innovative techniques to reduce the price of houses or improve planning and development. </a:t>
          </a:r>
        </a:p>
      </dsp:txBody>
      <dsp:txXfrm>
        <a:off x="34954" y="3492884"/>
        <a:ext cx="9294158" cy="646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EB087-5564-491F-BAF2-681BB642964A}">
      <dsp:nvSpPr>
        <dsp:cNvPr id="0" name=""/>
        <dsp:cNvSpPr/>
      </dsp:nvSpPr>
      <dsp:spPr>
        <a:xfrm rot="16200000">
          <a:off x="-810370" y="812607"/>
          <a:ext cx="3819832" cy="219461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082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2500" kern="1200" dirty="0"/>
            <a:t>Maps and lists of the division and subdivision of the land </a:t>
          </a:r>
        </a:p>
      </dsp:txBody>
      <dsp:txXfrm rot="5400000">
        <a:off x="2237" y="763966"/>
        <a:ext cx="2194617" cy="2291900"/>
      </dsp:txXfrm>
    </dsp:sp>
    <dsp:sp modelId="{A3B69A99-517D-4CD6-9ECD-7F6E035DA079}">
      <dsp:nvSpPr>
        <dsp:cNvPr id="0" name=""/>
        <dsp:cNvSpPr/>
      </dsp:nvSpPr>
      <dsp:spPr>
        <a:xfrm rot="16200000">
          <a:off x="1548843" y="812607"/>
          <a:ext cx="3819832" cy="2194617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082" bIns="0" numCol="1" spcCol="1270" anchor="ctr" anchorCtr="0">
          <a:noAutofit/>
        </a:bodyPr>
        <a:lstStyle/>
        <a:p>
          <a:pPr marL="0" marR="0" lvl="0" indent="0" algn="ctr" defTabSz="8445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500" kern="1200" dirty="0"/>
            <a:t>The owner of each land parcel and his address 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 rot="5400000">
        <a:off x="2361450" y="763966"/>
        <a:ext cx="2194617" cy="2291900"/>
      </dsp:txXfrm>
    </dsp:sp>
    <dsp:sp modelId="{2205D891-E8C7-45B9-8CBF-1D7C6908B9A1}">
      <dsp:nvSpPr>
        <dsp:cNvPr id="0" name=""/>
        <dsp:cNvSpPr/>
      </dsp:nvSpPr>
      <dsp:spPr>
        <a:xfrm rot="16200000">
          <a:off x="3908058" y="812607"/>
          <a:ext cx="3819832" cy="2194617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082" bIns="0" numCol="1" spcCol="1270" anchor="ctr" anchorCtr="0">
          <a:noAutofit/>
        </a:bodyPr>
        <a:lstStyle/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2500" kern="1200" dirty="0"/>
            <a:t>The current price of a land parcel and its market value </a:t>
          </a:r>
        </a:p>
        <a:p>
          <a:pPr marL="0"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 rot="5400000">
        <a:off x="4720665" y="763966"/>
        <a:ext cx="2194617" cy="2291900"/>
      </dsp:txXfrm>
    </dsp:sp>
    <dsp:sp modelId="{35BC9D34-F3C1-4163-9D7C-29156CC91793}">
      <dsp:nvSpPr>
        <dsp:cNvPr id="0" name=""/>
        <dsp:cNvSpPr/>
      </dsp:nvSpPr>
      <dsp:spPr>
        <a:xfrm rot="16200000">
          <a:off x="6269509" y="812607"/>
          <a:ext cx="3819832" cy="2194617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082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500" kern="1200" dirty="0"/>
            <a:t>The zoning and actual use of land </a:t>
          </a:r>
        </a:p>
        <a:p>
          <a:pPr algn="ctr">
            <a:spcBef>
              <a:spcPct val="0"/>
            </a:spcBef>
            <a:buNone/>
          </a:pPr>
          <a:endParaRPr lang="en-US" sz="2500" kern="1200" dirty="0"/>
        </a:p>
      </dsp:txBody>
      <dsp:txXfrm rot="5400000">
        <a:off x="7082116" y="763966"/>
        <a:ext cx="2194617" cy="2291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29FB5-5AB0-4455-B25E-CAF6C91561BB}">
      <dsp:nvSpPr>
        <dsp:cNvPr id="0" name=""/>
        <dsp:cNvSpPr/>
      </dsp:nvSpPr>
      <dsp:spPr>
        <a:xfrm rot="16200000">
          <a:off x="-227118" y="228207"/>
          <a:ext cx="3286009" cy="2829594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69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Socio political issues should be adequately addressed. </a:t>
          </a:r>
        </a:p>
      </dsp:txBody>
      <dsp:txXfrm rot="5400000">
        <a:off x="1090" y="657201"/>
        <a:ext cx="2829594" cy="1971605"/>
      </dsp:txXfrm>
    </dsp:sp>
    <dsp:sp modelId="{C3B0353D-F000-45FA-A4DF-C598101E69D0}">
      <dsp:nvSpPr>
        <dsp:cNvPr id="0" name=""/>
        <dsp:cNvSpPr/>
      </dsp:nvSpPr>
      <dsp:spPr>
        <a:xfrm rot="16200000">
          <a:off x="2814695" y="228207"/>
          <a:ext cx="3286009" cy="2829594"/>
        </a:xfrm>
        <a:prstGeom prst="flowChartManualOperation">
          <a:avLst/>
        </a:prstGeom>
        <a:solidFill>
          <a:schemeClr val="accent2">
            <a:shade val="80000"/>
            <a:hueOff val="176577"/>
            <a:satOff val="2782"/>
            <a:lumOff val="1370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69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process should be flexible to avoid bureaucratic pressure. </a:t>
          </a:r>
        </a:p>
      </dsp:txBody>
      <dsp:txXfrm rot="5400000">
        <a:off x="3042903" y="657201"/>
        <a:ext cx="2829594" cy="1971605"/>
      </dsp:txXfrm>
    </dsp:sp>
    <dsp:sp modelId="{2A7CB627-16AA-47B7-BA24-0E0D2C4782CF}">
      <dsp:nvSpPr>
        <dsp:cNvPr id="0" name=""/>
        <dsp:cNvSpPr/>
      </dsp:nvSpPr>
      <dsp:spPr>
        <a:xfrm rot="16200000">
          <a:off x="5856509" y="228207"/>
          <a:ext cx="3286009" cy="2829594"/>
        </a:xfrm>
        <a:prstGeom prst="flowChartManualOperation">
          <a:avLst/>
        </a:prstGeom>
        <a:solidFill>
          <a:schemeClr val="accent2">
            <a:shade val="80000"/>
            <a:hueOff val="353154"/>
            <a:satOff val="5564"/>
            <a:lumOff val="2740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6369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It will include the impact studies on the site and region by implementation of the proposed development plan </a:t>
          </a:r>
        </a:p>
      </dsp:txBody>
      <dsp:txXfrm rot="5400000">
        <a:off x="6084717" y="657201"/>
        <a:ext cx="2829594" cy="1971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BE1B5C-7A63-4705-A122-037B33624B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Subject: Planning of New Town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FCA35-6213-4261-B1FE-4241B2E4D7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7332FB-449A-4DD3-B1DC-85543207862F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F9C97-18C8-4142-A586-F057B6DB97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Department of City and Regional Planning, Lahore College for Women University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94830-412D-4EBD-A131-7692645B25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E77190F-405F-44D3-A773-C53F65775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A97D05-FF63-4E7D-A6F6-BC802C57B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Subject: Planning of New Town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EB1888-98C5-49E6-AF29-4CEFE149BD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6DC2E6-0395-4B94-A0FC-8942816D3E53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15474-B0D8-48B0-9871-E54E129CF0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95E11B-FBEA-428D-8499-41E136F10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DAC2D-8E8C-46B5-811F-64BD03A5AD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Department of City and Regional Planning, Lahore College for Women University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6FD45-23EE-4EA5-BF12-1CDB6D4033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847DCE-0C7D-4C90-BCE3-738A9D36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D7AA58A-5959-484B-BAB9-35CFAE0AAB67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64FC7E-A91A-45BC-AF8C-EEAD55FE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D8C2-AE9B-4603-99CD-7B6225CAF04B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48767-4DF3-449D-A08A-808A11DE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8E9D14-8451-418F-B4EC-DB7CCEB2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C58C-33F9-4B77-9D4D-2B1F271EA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522D2114-C248-4CFE-AB4C-268DC0C7FBA1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B8CCC7-9F0D-4234-A39D-390BE433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1865-8E13-4E38-BA79-A40121BBC3FC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71BC64-A306-4D87-9EDD-7C041F87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9B3823-9037-4F28-B9FF-D83C061E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4DDDA-383C-4697-9F08-0ECD7175A1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0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66C9AB2-F240-4623-A506-96ABA9F488D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FD9482B1-2C7D-493C-8A2C-AF8016B43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3A083974-8547-435C-9B25-B2408B456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078062A-FA2E-467D-8528-50A93B5D77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1EC0-F085-41ED-8042-D957225FD414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A8124B-C26C-40CC-A864-701C3A72BB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589A6E4-7E1D-468F-BE0F-B4C2192F31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B37D6-2A0A-4E7C-A5BA-E9ECB627F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66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521A773-9B26-484C-B381-341AC74CFEB3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6253442-E485-458F-A525-593C21B5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AF16-4CF0-46F6-BD68-2D8231088C3D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9E8609-DF23-4863-A9CE-9A45F8E9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B4F1377-E4F2-4D0F-A5C4-5116F9CC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70ED1-84DB-4E52-B267-F7126421C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3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5379B061-25FB-4FD3-B8C1-265A48181B35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795E29A2-F6FE-4044-92B3-E7196C12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14FC6EF6-FD0A-45CF-8756-A02554D3A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8840DE2-5ED6-4072-95D3-639D1B7CAF1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C53C-8F39-48E5-86E6-49021E6C7ECB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AB9C8F3-86D9-41BD-9B8B-4671FB5F90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FA3867B-12BF-4DD1-98A9-9BA43DC46B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F716-621F-4482-AF55-BD834B9B4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22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0AC9976F-A2D6-4B3B-B688-F46918587BCC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16924E6-1AB2-488A-97F4-16DF69C67C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BACF-5B0F-465E-A3AA-949B1067ED84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D64A322-3510-491A-978F-A129E2FE5B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498B4FA-60BF-450B-ACBB-ACC319227C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4CE9-EAAF-4711-9607-F5A45D26F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7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C049F0D-3B70-450A-A83E-36060A57E78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E361C3-3736-4465-AECB-CEA50C60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515C-0B8A-4F81-9E08-9F0E3E589A9F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18DD50-CC16-403C-B22E-1BB802C5F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74BA26-A974-4878-BA9D-8E9DCC1F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E24D-8E9D-40B2-86A6-CC4424AFB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39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162A5FA3-8ED3-4DEB-B3E1-1BAF120B9336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142DD5-8F1F-4BC9-BC5F-F96569F0A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F7BD-E7A4-4B55-861F-970C0535342B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B6C75BA-512A-4BCA-B830-38C56FF2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0CCBC3-4034-4BA4-B90A-64AE9896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096A-C0BB-4123-BDEA-EF2A7BE46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4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C807A743-586F-49F0-AB43-621ACEA7667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4726E0-7075-4417-B8D3-92ED0DD5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F76E-B9D3-44F9-A41B-FEAD1E378384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D410C9-4BE8-4E93-ADE1-41BE844C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12C70F-E7D8-401B-988C-D7FF91AC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2794-7123-44B5-A068-3A7C06760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88C7FF5-3BC6-425B-9701-B69E2CE31091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BBE058-DA6D-4D87-822F-B5B3C1FA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E11A-29FA-4BCA-B8F9-07F222EC4C6C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E53E65-2029-4DB1-A1F1-FDAF1A8B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7A0884-59E7-4C28-840B-7B44BDD7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C35C-57EC-4932-874D-D8357C958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1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A15560ED-2483-4E0E-9A7B-E7F8E60D6D7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22AAAB3-D290-4B3A-81C9-D94333E6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7EC9-EE7E-41B9-802D-E9EE01DFB512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D6DA46B-F7E7-46F7-ADD3-1B02E470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A1B3AA-4039-4B8C-B8CC-39BA6226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3867-2EC5-413A-B83C-88BF400AC9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4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3AB68BC8-B842-4670-9634-50B189EEC975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89324F8-FDA2-444F-8FE5-493C33A1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B3B-41C3-4DBF-AEDC-E163A321712C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E68BFDCB-9D2D-4813-AD8A-96FD1D75F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4A02DDD-1012-424D-9DAB-04D072D56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70F7-7B65-455C-927B-1F0FF082D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5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92DBAB06-D097-493A-A2D0-8FCA7D262E1B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D87F302-E92B-4939-9E0E-DE9482AC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7D99-23C0-40B7-8084-05439A2575F0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6A6D557-2178-4051-907D-B35EA433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1B77390-F534-4EEB-9DCD-129725CF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0875-0C7C-4498-B4AE-FAA6BB85A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8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BF6B4727-F91F-42E1-A20D-C3744D4227D3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62A218F2-263F-4AF6-B75E-CC198CA6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6B7C-B23D-4017-B9D0-0BEB03B702D1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B3BD9DE-5F60-4D11-BD80-5FB63E73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4F5550-0FA7-45B3-966D-8EFC44FF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DC62-83D1-4B05-84A3-24A0EEB86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6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64AD0D78-6F70-4657-883A-FDB50E4C5283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E69FFAC-940E-49B4-9729-405599BA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9203-851B-4A2C-8592-768F2A20C280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FA58CA3-3409-49DB-8B21-B91E005F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7BD1076-F2E1-4221-B572-D0C6D820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A99D-583A-4E7F-8472-65A21C5C1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4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102228C0-2877-432B-AC0E-C8A55913E186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0F79984-AC59-4B58-9A1A-3DC6119A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12CE-FC25-405B-8E86-6B9076ECCA34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2E9D825-56FC-42F1-9525-FCEE6B1B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C005132-4517-47E8-BE12-DA656291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CB58-569B-42C5-B725-7E67F44D3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6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>
            <a:extLst>
              <a:ext uri="{FF2B5EF4-FFF2-40B4-BE49-F238E27FC236}">
                <a16:creationId xmlns:a16="http://schemas.microsoft.com/office/drawing/2014/main" id="{72E92FE7-BF70-4CC6-A15D-7655F3C6F63E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8AECB383-E943-4BB1-B7D8-43F9415EB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E61376E1-D8A4-4670-BF65-B8B9F024F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51301D40-5FDB-4052-ADD9-DF35D8923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AC0A08FC-EE2B-44E4-8548-C3DA06CC2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806C2698-3722-4A7D-B40C-3F60EB92E8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2663767E-8A97-4A6F-A1CF-2DAA014D9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5110B804-33C3-49D9-9249-E6E539502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D3736367-3942-43E3-B0AA-4A1701C8D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2C9FCD73-448C-47A0-9F23-EEB0DCB61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7CDA4AC2-7B83-4B0D-AF18-E9088E2A8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4B346972-D46D-4E03-A853-AD99F6246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2807E8D3-6876-4531-9C5F-336A03B14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9">
            <a:extLst>
              <a:ext uri="{FF2B5EF4-FFF2-40B4-BE49-F238E27FC236}">
                <a16:creationId xmlns:a16="http://schemas.microsoft.com/office/drawing/2014/main" id="{49496A88-0BCC-4B65-BF9D-4B78F4B72A86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1E6FC65C-A34D-4EE8-945D-1544AFE16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B46AABBC-6F08-4285-8EF8-E453AA30C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68D1EC1E-10E9-4D27-803D-26F106BFB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582B5B62-4EC3-427D-99B3-9E9C9B263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3DBA36A5-3DD1-4185-BCD3-B585C846D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4F3B55D8-10D4-4BA3-969D-DC4FECE6E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B0A58656-FFA4-44B9-80F2-E45665594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7217DDB0-88D3-4683-979B-E10D8921E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8238B8B1-C3CC-425D-B7CE-5E841CA90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716F9743-E12E-4AEA-A5B4-D898CE33B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D3A840E2-5023-47E4-B1FA-4BCE890B9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F3E5A73E-847D-46BA-A149-69D17AAC0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D0640C5-B27B-4112-8A06-B0C262FC3FC6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DB374F02-827D-42AC-9242-5E110AB01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0D04869E-3053-4D88-925C-6686D39B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AB813-AA46-49B3-8C2F-85D2D0B96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13F7A9-39D5-4C78-9281-8A1A07D609E8}" type="datetime1">
              <a:rPr lang="en-US"/>
              <a:pPr>
                <a:defRPr/>
              </a:pPr>
              <a:t>4/29/2020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24073-3022-430A-A0F1-4C40D7B48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BC7F-7C9E-4F27-9025-EDD2EA7EC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A0FFD1F4-0268-4810-92EF-B1BA9DAD2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andara" panose="020E0502030303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andara" panose="020E0502030303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andara" panose="020E0502030303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abstract image">
            <a:extLst>
              <a:ext uri="{FF2B5EF4-FFF2-40B4-BE49-F238E27FC236}">
                <a16:creationId xmlns:a16="http://schemas.microsoft.com/office/drawing/2014/main" id="{5F9E6FD4-3FDF-448C-B6BF-08EA5C67D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47725AD4-B413-4CBD-9C44-A82877390E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34088" y="2355850"/>
            <a:ext cx="4775200" cy="1630363"/>
          </a:xfrm>
        </p:spPr>
        <p:txBody>
          <a:bodyPr/>
          <a:lstStyle/>
          <a:p>
            <a:pPr algn="ctr"/>
            <a:r>
              <a:rPr lang="en-US" altLang="en-US" sz="4400" b="1">
                <a:solidFill>
                  <a:schemeClr val="bg1"/>
                </a:solidFill>
              </a:rPr>
              <a:t>PLANNING OF NEW TOWN </a:t>
            </a:r>
          </a:p>
        </p:txBody>
      </p:sp>
      <p:sp>
        <p:nvSpPr>
          <p:cNvPr id="20484" name="Subtitle 2">
            <a:extLst>
              <a:ext uri="{FF2B5EF4-FFF2-40B4-BE49-F238E27FC236}">
                <a16:creationId xmlns:a16="http://schemas.microsoft.com/office/drawing/2014/main" id="{09B605AE-4186-4967-B751-D7C0AB9246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34088" y="3995738"/>
            <a:ext cx="4948237" cy="887412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altLang="en-US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>
                <a:solidFill>
                  <a:schemeClr val="bg1"/>
                </a:solidFill>
              </a:rPr>
              <a:t>Siddiqa Amin  (Assistant Professor)</a:t>
            </a:r>
          </a:p>
        </p:txBody>
      </p:sp>
      <p:pic>
        <p:nvPicPr>
          <p:cNvPr id="20485" name="image21.png" descr="Image result">
            <a:extLst>
              <a:ext uri="{FF2B5EF4-FFF2-40B4-BE49-F238E27FC236}">
                <a16:creationId xmlns:a16="http://schemas.microsoft.com/office/drawing/2014/main" id="{B48185E2-996B-4EC0-B291-73F6D9F87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17367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1DC28785-FC50-4644-BEE1-21148C101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668338"/>
            <a:ext cx="8912225" cy="1281112"/>
          </a:xfrm>
        </p:spPr>
        <p:txBody>
          <a:bodyPr/>
          <a:lstStyle/>
          <a:p>
            <a:r>
              <a:rPr lang="en-US" altLang="en-US" b="1"/>
              <a:t>6) BASE MAP PREPARATION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6BF01-F083-4B85-9E1B-22CE63A6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713" y="1755775"/>
            <a:ext cx="9969500" cy="4865688"/>
          </a:xfrm>
        </p:spPr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few regional and site maps should be prepared immediately after a site has been selected 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regional base map gives detailed information on all potential sites of a region within a 5 to 10 mile radius of these sites. Base maps should indicate the following elements.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Drainage and surface water patterns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Topographical features and contour lines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 networks, communication systems and infrastructure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Political jurisdictions and administrative lines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Census tracts or traffic zone lines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Existing structures and their functions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Wooded areas </a:t>
            </a:r>
          </a:p>
          <a:p>
            <a:pPr marL="1371600" algn="just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Names of various sites and settlements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FF721-3CF9-45B7-AAC4-3A240BD5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025" y="6438900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9701" name="Slide Number Placeholder 4">
            <a:extLst>
              <a:ext uri="{FF2B5EF4-FFF2-40B4-BE49-F238E27FC236}">
                <a16:creationId xmlns:a16="http://schemas.microsoft.com/office/drawing/2014/main" id="{EF776C02-74E1-4C1C-AA6F-7DA29FA67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CA7181-6C83-4965-B0A8-DCB643A8AB39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925B875-6434-43E1-9C89-8E5AD5309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95313"/>
            <a:ext cx="8912225" cy="1279525"/>
          </a:xfrm>
        </p:spPr>
        <p:txBody>
          <a:bodyPr/>
          <a:lstStyle/>
          <a:p>
            <a:r>
              <a:rPr lang="en-US" altLang="en-US" b="1"/>
              <a:t>7)	COMPREHENSIVE STRATEGIC PLAN 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2B7C22-F7E0-4A55-B5D6-2BCA13EB86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6443" y="2595715"/>
          <a:ext cx="8915400" cy="3286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5F200-06EA-4F82-A73D-1B54EBC1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025" y="6419850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30725" name="Slide Number Placeholder 5">
            <a:extLst>
              <a:ext uri="{FF2B5EF4-FFF2-40B4-BE49-F238E27FC236}">
                <a16:creationId xmlns:a16="http://schemas.microsoft.com/office/drawing/2014/main" id="{76675BA9-D4FF-4E96-AB32-9EF00237D5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ACFDB5-C520-482A-9FFF-E23F73B9AFE1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03D63AC-04B0-474C-95B2-ED67CAB85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534988"/>
            <a:ext cx="10202862" cy="1281112"/>
          </a:xfrm>
        </p:spPr>
        <p:txBody>
          <a:bodyPr/>
          <a:lstStyle/>
          <a:p>
            <a:r>
              <a:rPr lang="en-US" altLang="en-US" b="1"/>
              <a:t>8)	DEVELOPMENT PLAN BY PRIORITIES 	AND PHASES </a:t>
            </a:r>
            <a:endParaRPr lang="en-US" altLang="en-US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C723980-EB52-464E-8C77-9E818EE0C9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03363" y="2544763"/>
            <a:ext cx="10207625" cy="3778250"/>
          </a:xfrm>
        </p:spPr>
        <p:txBody>
          <a:bodyPr/>
          <a:lstStyle/>
          <a:p>
            <a:r>
              <a:rPr lang="en-US" altLang="en-US" sz="2400"/>
              <a:t>This stage will consist of detailed planning and design of different parts of the town. </a:t>
            </a:r>
          </a:p>
          <a:p>
            <a:r>
              <a:rPr lang="en-US" altLang="en-US" sz="2400"/>
              <a:t>On the basis of detailed plans, cost benefit analysis is carried out to measure the feasibility of proposed plans. </a:t>
            </a:r>
          </a:p>
          <a:p>
            <a:r>
              <a:rPr lang="en-US" altLang="en-US" sz="2400"/>
              <a:t>Public hearings are arranged at this phase to get objections and improvements in the suggested development program. </a:t>
            </a:r>
          </a:p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D0496-239A-4B4D-88F5-C7807FB0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863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D01A9F5E-905E-49D3-B516-B3E7A2F37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3E7A59-5DD1-4402-8FD3-31A89C0ADC05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7DEC412-6659-4E88-B090-5CF0E2C6F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6313" y="2536825"/>
            <a:ext cx="9017000" cy="1812925"/>
          </a:xfrm>
        </p:spPr>
        <p:txBody>
          <a:bodyPr/>
          <a:lstStyle/>
          <a:p>
            <a:pPr algn="ctr"/>
            <a:r>
              <a:rPr lang="en-US" altLang="en-US" sz="4000" b="1"/>
              <a:t>LECTURE NO.2</a:t>
            </a:r>
            <a:br>
              <a:rPr lang="en-US" altLang="en-US" sz="4000" b="1"/>
            </a:br>
            <a:r>
              <a:rPr lang="en-US" altLang="en-US" sz="4000" b="1"/>
              <a:t>NEW TOWN PLANNING PROCESS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D4FDF-6804-43DD-9F42-63B86AEC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/>
              <a:t>Siddiqa Amin</a:t>
            </a: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6028BC7-8919-4D1E-9976-F00024687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34F2CB-B828-4827-92B1-31272DA4329B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FFB5CC7-F34E-4C53-862F-550BA6186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9863" y="623888"/>
            <a:ext cx="8910637" cy="1281112"/>
          </a:xfrm>
        </p:spPr>
        <p:txBody>
          <a:bodyPr/>
          <a:lstStyle/>
          <a:p>
            <a:r>
              <a:rPr lang="en-US" altLang="en-US" b="1"/>
              <a:t>1) GOALS AND OBJECTIVES 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92FA775-55AA-4A4A-84EE-02537D245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39863" y="1905000"/>
            <a:ext cx="10406062" cy="47593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2800"/>
              <a:t>Identifying the problems that are going to be solved by the new town as a comprehensive solution may best fit the development of special type of new town. </a:t>
            </a:r>
          </a:p>
          <a:p>
            <a:pPr algn="just">
              <a:lnSpc>
                <a:spcPct val="150000"/>
              </a:lnSpc>
            </a:pPr>
            <a:r>
              <a:rPr lang="en-US" altLang="en-US" sz="2800"/>
              <a:t>Goals and objectives must constantly be evaluated and redefined as surveys provide information even after a development has been planned.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97FFB-D6C5-4682-88DB-57F4FCCC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025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28AB7742-F66D-4C8F-AF75-135D0740E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7E133-DB24-43AE-9936-DE9393B77762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02F8-CE47-44B3-817A-2561CCC2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88" y="596900"/>
            <a:ext cx="8912225" cy="12811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2) REGIONAL FEASIBILITY STUDY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7ACA21-49EE-4C8A-8E04-1DC2B92088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6443" y="2105890"/>
          <a:ext cx="9821266" cy="464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33EDC-231B-4C88-BE54-C9A87258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738" y="6381750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3557" name="Slide Number Placeholder 5">
            <a:extLst>
              <a:ext uri="{FF2B5EF4-FFF2-40B4-BE49-F238E27FC236}">
                <a16:creationId xmlns:a16="http://schemas.microsoft.com/office/drawing/2014/main" id="{10D6086D-995C-4A9B-B8F2-A73DBCCC8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E2CBAF-7523-4408-A251-68BA9C3499AC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BC72-A287-4E3C-8230-E335FFE3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175" y="550863"/>
            <a:ext cx="8912225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2) REGIONAL FEASIBILITY STUDY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															conti….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2BD4-976E-4845-B1BF-DE3114CF8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175" y="1971675"/>
            <a:ext cx="9548813" cy="4665663"/>
          </a:xfrm>
        </p:spPr>
        <p:txBody>
          <a:bodyPr rtlCol="0"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feasibility study may include the aspects including: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political power structure to identify the agents that operate or interrelate communities 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 conditions like topography, drainage, land suitability, access, availability of sewerage, water supply and climate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Availability of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labour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unions, and attitudes of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labourers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towards organized industry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Taxation system within the area 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Availability of attractions for 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labourers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live in the area</a:t>
            </a:r>
          </a:p>
          <a:p>
            <a:pPr lvl="1"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 network, its frequency, conditions and access to site itself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F40D8-F783-43A8-AA51-18AE6A67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188" y="6411913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715F2CAE-B9F5-419F-835F-DA1C5EF05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C72612-17B9-46AA-84A5-12CFA048E426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165E-ED83-4E43-A01A-E8BF0376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88" y="623888"/>
            <a:ext cx="10552112" cy="11160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3) FORMATION OF NEW TOWN DEVELOPMENT 	CORPORATION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It should be responsible for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ACFA9B-450E-4C34-8F9F-6B6D1E5B8A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6443" y="2477728"/>
          <a:ext cx="9821266" cy="438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910EF-4EED-4377-A86A-8121C6B2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000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5605" name="Slide Number Placeholder 5">
            <a:extLst>
              <a:ext uri="{FF2B5EF4-FFF2-40B4-BE49-F238E27FC236}">
                <a16:creationId xmlns:a16="http://schemas.microsoft.com/office/drawing/2014/main" id="{26EB60E0-F3E0-42C1-9C8A-698F71BE0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0A3499-3A4D-4FB2-9A07-EB890D5F1E4F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3CFD-71B3-4DBE-8FB7-663F8369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88" y="596900"/>
            <a:ext cx="10202862" cy="1039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4)	MANAGEMENT OF POTENTIAL FINANCIAL 	RESOURCES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07AEC5-84FE-4F4F-B00C-4BE77F0E03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6443" y="2105889"/>
          <a:ext cx="9364066" cy="4560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19A26-5CB6-4320-B34F-B36E2EC0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863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C07E210E-67B8-40E0-96D8-4A9F630C1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6C07BD-81BA-4D5F-B1F0-5B95C994E6EE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0A9671B-4D8B-4917-B619-8F4CF3AE8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1475" y="720725"/>
            <a:ext cx="8912225" cy="1281113"/>
          </a:xfrm>
        </p:spPr>
        <p:txBody>
          <a:bodyPr/>
          <a:lstStyle/>
          <a:p>
            <a:r>
              <a:rPr lang="en-US" altLang="en-US" b="1"/>
              <a:t>5) LAND ASSEMBLAGE 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8E2C-0193-41FB-8F4F-9263DF2F7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230438"/>
            <a:ext cx="10175875" cy="777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Study of land ownership pattern of the potential site which include: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94B1FFD-07E7-4D60-8818-136D5D5863C1}"/>
              </a:ext>
            </a:extLst>
          </p:cNvPr>
          <p:cNvGraphicFramePr/>
          <p:nvPr/>
        </p:nvGraphicFramePr>
        <p:xfrm>
          <a:off x="1858298" y="2698955"/>
          <a:ext cx="9276734" cy="38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BE689-F5B8-40DD-A510-37F152DD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5575" y="6492875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ED9A0AC0-78E8-4658-ACCC-377DCFDB8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1E947B-1F8C-4D9C-B926-B8DA327D6C73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855925A-0E54-492A-A190-87EBAB067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1475" y="720725"/>
            <a:ext cx="8912225" cy="1281113"/>
          </a:xfrm>
        </p:spPr>
        <p:txBody>
          <a:bodyPr/>
          <a:lstStyle/>
          <a:p>
            <a:r>
              <a:rPr lang="en-US" altLang="en-US" b="1"/>
              <a:t>5) LAND ASSEMBLAGE 	</a:t>
            </a:r>
            <a:br>
              <a:rPr lang="en-US" altLang="en-US" b="1"/>
            </a:br>
            <a:r>
              <a:rPr lang="en-US" altLang="en-US" b="1"/>
              <a:t>										Conti…		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06B60-F2D2-4E85-AEF8-F567EF7C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230438"/>
            <a:ext cx="10175875" cy="4435475"/>
          </a:xfrm>
        </p:spPr>
        <p:txBody>
          <a:bodyPr rtlCol="0">
            <a:normAutofit/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developer must acquire land discreetly to avoid land speculation. </a:t>
            </a:r>
          </a:p>
          <a:p>
            <a:pPr algn="just"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Developer must know all the owners and their agents and have alternatives prepared if they refused his offer. </a:t>
            </a: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owners could join the new town corporation and work with the developer.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CD018-85D8-4232-A42D-5D4707C3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025" y="6300788"/>
            <a:ext cx="7620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Siddiqa Amin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93A67961-30DF-4613-B5E7-AA78FA789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C4091B-064E-45B3-B9D9-A96DC3CC6A3B}" type="slidenum">
              <a:rPr lang="en-US" altLang="en-US">
                <a:solidFill>
                  <a:srgbClr val="FE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8157E7-91C1-4A99-AE8B-F45E88226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799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Candara</vt:lpstr>
      <vt:lpstr>Arial</vt:lpstr>
      <vt:lpstr>Wingdings 3</vt:lpstr>
      <vt:lpstr>Calibri</vt:lpstr>
      <vt:lpstr>Wingdings</vt:lpstr>
      <vt:lpstr>Wisp</vt:lpstr>
      <vt:lpstr>PLANNING OF NEW TOWN </vt:lpstr>
      <vt:lpstr>LECTURE NO.2 NEW TOWN PLANNING PROCESS </vt:lpstr>
      <vt:lpstr>1) GOALS AND OBJECTIVES </vt:lpstr>
      <vt:lpstr>2) REGIONAL FEASIBILITY STUDY   </vt:lpstr>
      <vt:lpstr>2) REGIONAL FEASIBILITY STUDY                 conti….   </vt:lpstr>
      <vt:lpstr>3) FORMATION OF NEW TOWN DEVELOPMENT  CORPORATION  It should be responsible for   </vt:lpstr>
      <vt:lpstr> 4) MANAGEMENT OF POTENTIAL FINANCIAL  RESOURCES   </vt:lpstr>
      <vt:lpstr>5) LAND ASSEMBLAGE </vt:lpstr>
      <vt:lpstr>5) LAND ASSEMBLAGE             Conti…  </vt:lpstr>
      <vt:lpstr>6) BASE MAP PREPARATION  </vt:lpstr>
      <vt:lpstr>7) COMPREHENSIVE STRATEGIC PLAN  </vt:lpstr>
      <vt:lpstr>8) DEVELOPMENT PLAN BY PRIORITIES  AND PHASES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2020-04-13T10:17:33Z</dcterms:created>
  <dcterms:modified xsi:type="dcterms:W3CDTF">2020-04-29T10:52:51Z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